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21" r:id="rId2"/>
    <p:sldId id="287" r:id="rId3"/>
    <p:sldId id="320" r:id="rId4"/>
    <p:sldId id="312" r:id="rId5"/>
    <p:sldId id="319" r:id="rId6"/>
    <p:sldId id="292" r:id="rId7"/>
    <p:sldId id="293" r:id="rId8"/>
    <p:sldId id="294" r:id="rId9"/>
    <p:sldId id="311" r:id="rId10"/>
    <p:sldId id="295" r:id="rId11"/>
    <p:sldId id="296" r:id="rId12"/>
    <p:sldId id="298" r:id="rId13"/>
    <p:sldId id="299" r:id="rId14"/>
    <p:sldId id="270" r:id="rId15"/>
    <p:sldId id="271" r:id="rId16"/>
    <p:sldId id="272" r:id="rId17"/>
    <p:sldId id="313" r:id="rId18"/>
    <p:sldId id="273" r:id="rId19"/>
    <p:sldId id="276" r:id="rId20"/>
    <p:sldId id="278" r:id="rId21"/>
    <p:sldId id="279" r:id="rId22"/>
    <p:sldId id="280" r:id="rId23"/>
    <p:sldId id="300" r:id="rId24"/>
    <p:sldId id="301" r:id="rId25"/>
    <p:sldId id="302" r:id="rId26"/>
    <p:sldId id="303" r:id="rId27"/>
    <p:sldId id="314" r:id="rId28"/>
    <p:sldId id="304" r:id="rId29"/>
    <p:sldId id="283" r:id="rId30"/>
    <p:sldId id="282" r:id="rId31"/>
    <p:sldId id="305" r:id="rId32"/>
    <p:sldId id="307" r:id="rId33"/>
    <p:sldId id="308" r:id="rId34"/>
    <p:sldId id="323" r:id="rId35"/>
    <p:sldId id="306" r:id="rId36"/>
    <p:sldId id="315" r:id="rId37"/>
    <p:sldId id="322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DC69F-94A0-2A4B-A6C8-A24A6804F8D2}" v="1" dt="2024-04-04T09:07:08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860"/>
  </p:normalViewPr>
  <p:slideViewPr>
    <p:cSldViewPr snapToGrid="0" snapToObjects="1">
      <p:cViewPr varScale="1">
        <p:scale>
          <a:sx n="105" d="100"/>
          <a:sy n="105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Andueza" userId="468eda4370a8205d" providerId="LiveId" clId="{67ADC69F-94A0-2A4B-A6C8-A24A6804F8D2}"/>
    <pc:docChg chg="custSel addSld modSld">
      <pc:chgData name="Esteban Andueza" userId="468eda4370a8205d" providerId="LiveId" clId="{67ADC69F-94A0-2A4B-A6C8-A24A6804F8D2}" dt="2024-04-04T09:07:08.068" v="2"/>
      <pc:docMkLst>
        <pc:docMk/>
      </pc:docMkLst>
      <pc:sldChg chg="addSp delSp new mod">
        <pc:chgData name="Esteban Andueza" userId="468eda4370a8205d" providerId="LiveId" clId="{67ADC69F-94A0-2A4B-A6C8-A24A6804F8D2}" dt="2024-04-04T09:07:08.068" v="2"/>
        <pc:sldMkLst>
          <pc:docMk/>
          <pc:sldMk cId="3337418322" sldId="323"/>
        </pc:sldMkLst>
        <pc:spChg chg="del">
          <ac:chgData name="Esteban Andueza" userId="468eda4370a8205d" providerId="LiveId" clId="{67ADC69F-94A0-2A4B-A6C8-A24A6804F8D2}" dt="2024-04-04T09:06:48.529" v="1" actId="478"/>
          <ac:spMkLst>
            <pc:docMk/>
            <pc:sldMk cId="3337418322" sldId="323"/>
            <ac:spMk id="2" creationId="{A9340BE7-F1A0-6740-B353-734125521932}"/>
          </ac:spMkLst>
        </pc:spChg>
        <pc:spChg chg="del">
          <ac:chgData name="Esteban Andueza" userId="468eda4370a8205d" providerId="LiveId" clId="{67ADC69F-94A0-2A4B-A6C8-A24A6804F8D2}" dt="2024-04-04T09:06:48.529" v="1" actId="478"/>
          <ac:spMkLst>
            <pc:docMk/>
            <pc:sldMk cId="3337418322" sldId="323"/>
            <ac:spMk id="3" creationId="{227A8CFB-8D3F-5E4C-8C06-F505F47161A1}"/>
          </ac:spMkLst>
        </pc:spChg>
        <pc:picChg chg="add">
          <ac:chgData name="Esteban Andueza" userId="468eda4370a8205d" providerId="LiveId" clId="{67ADC69F-94A0-2A4B-A6C8-A24A6804F8D2}" dt="2024-04-04T09:07:08.068" v="2"/>
          <ac:picMkLst>
            <pc:docMk/>
            <pc:sldMk cId="3337418322" sldId="323"/>
            <ac:picMk id="1026" creationId="{06149204-8FBA-CF4A-9F77-BBE313F525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5635-BF9A-B94D-8102-1A4BBCD9A8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45B38-8576-EA48-BBC3-BE44660629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74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 DE DATOS PARA MOSTRAR LO QUE SE HA ENCONTRADO EN ESOS DATOS.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5B38-8576-EA48-BBC3-BE446606292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43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8EAFD-52F9-1244-A8DA-737A44695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1E513E-F3D7-7244-8C81-A4DE6443E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177CD-E02A-CE4B-B9E2-2C01C5FF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F5C3C-B584-044C-AB3D-53C75C3D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8027C7-4ED3-8846-B0E3-E0242BA2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664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92E67-73C7-6249-AE57-C373D0DF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FCA0E1-F2BE-D94F-A4F2-CA738239F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F33450-7627-6248-8360-5542362E6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1FEF42-CFB2-DA4E-AD53-76C7F973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528F22-741E-4142-8DB6-44C53600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661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95F35D-C59F-674A-BCF9-C7D5732DD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743D6F-3E75-9A45-8416-B5835B0EF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76B68C-D66D-C544-8115-F57C40246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F850C6-ED94-B34A-BAFF-18231D7D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299F6F-3E2A-0642-B0F3-5A8B2791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10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2CA1C-36C5-B34B-BD3F-A034C076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419496-AC08-9C47-8922-BB24164D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5F0CA0-ABC2-D641-926A-4BF39FC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212624-1D62-A24D-939F-E7732987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5B35C4-B0FD-834D-AF5B-4D649033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790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9297-6BA4-F54B-BE0B-D81816E4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24B9EF-8121-6B43-9880-C8028C519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9DE06-7736-6B44-9572-712A5A21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B8BF4A-F2C9-C448-A25D-E388332F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036A85-4892-F346-A10C-FDF67F8C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13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BFB6F-7722-444C-9963-6062DC51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4B1B67-DEE3-0245-89AF-8ABCB5C1E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6AE348-AA10-D746-A485-CC7874C9E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7DE7F9-02CF-A141-8B97-967EC153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19F244-DCF1-FF4A-8C40-4C4754999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62B939-D7F7-E444-BB0D-2D7849C9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5418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051BF-643C-CB49-AF5E-2F7CD4DC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38D230-BE06-2F4C-99B3-5D57787B0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D7ABB8-5AF5-DC43-82A5-402D8DD8D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28F7B08-A3C4-A04A-8A57-8E36E0CAB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29ED9FF-9657-1D48-A5F5-3882AD07F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3BFC675-3F8C-1842-84A1-08B79F0D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38F65D-39E3-6D42-8BF4-5E391D68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1A673D9-4224-4440-9048-F4CE8904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68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7FAE2-77F5-DD4A-90EC-7436BA53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918BCF-6203-5041-8F96-B022FD93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828E24-C458-374B-B1B6-7595896C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615749-5582-AE4E-BE39-1556C9C1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7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B59BC9-6808-2347-AFCB-DD0782FB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A231BF-8843-764B-8625-6BC626685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31A39C-D6E9-8C42-87C1-DD47999B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A083E-83F7-5C48-90CB-D863B5B4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D7D202-A7C6-664C-B668-DBF20AE98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61A5D9-A3AB-A44A-9C6E-1214AF55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078CD3-69DE-1B4C-B517-005A5A7F2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11420A-AA99-3E46-9A65-5384EC49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AC453A-5F86-3D46-9A87-13E2D466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47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DD026-09D2-1A44-8B21-2B9AEA2F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67B6916-0CB4-F24B-87F7-C0E0F3EC2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A92FA6-2785-CD4B-BD17-1C368A9B5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2AB650-67D2-0C49-A68A-A6C4FEA2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B6FF25-BC23-D44A-86C4-116661A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2A7879-7EF7-854B-9BD2-672CA1A65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96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105C965-9B7D-CA40-BCA9-47E67CD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EA0CC3-6D82-5F4D-A6DD-82320D80B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9003EF-2FFD-0742-A348-19ACE7986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A51D-5F3A-B840-9C18-6BDD3F4C5011}" type="datetimeFigureOut">
              <a:rPr lang="es-ES" smtClean="0"/>
              <a:t>4/4/24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D5B329-4574-EF43-9FDE-197AC9A25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A0F576-E1AB-4048-9179-A4791C32D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F3131-C93B-024E-95EA-47CDED51BC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8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opendata-ajuntament.barcelona.cat/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33B8CC5-00D1-934E-A558-721A13360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8" y="285749"/>
            <a:ext cx="4233862" cy="59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12EF38A-7633-B14C-92CE-E5BAC6C89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34" b="93124" l="12139" r="85549">
                        <a14:foregroundMark x1="20231" y1="12770" x2="20231" y2="12770"/>
                        <a14:foregroundMark x1="21676" y1="16306" x2="21676" y2="16306"/>
                        <a14:foregroundMark x1="46532" y1="15521" x2="46532" y2="15521"/>
                        <a14:foregroundMark x1="46532" y1="15521" x2="46532" y2="15521"/>
                        <a14:foregroundMark x1="61850" y1="18075" x2="61850" y2="18075"/>
                        <a14:foregroundMark x1="61850" y1="18075" x2="61850" y2="18075"/>
                        <a14:foregroundMark x1="62428" y1="18075" x2="65607" y2="18664"/>
                        <a14:foregroundMark x1="66185" y1="18468" x2="66185" y2="18468"/>
                        <a14:foregroundMark x1="66185" y1="18468" x2="66185" y2="18468"/>
                        <a14:foregroundMark x1="66185" y1="18468" x2="66185" y2="18468"/>
                        <a14:foregroundMark x1="66185" y1="22593" x2="66185" y2="22593"/>
                        <a14:foregroundMark x1="66185" y1="22593" x2="66185" y2="22593"/>
                        <a14:foregroundMark x1="66185" y1="22593" x2="66185" y2="22593"/>
                        <a14:foregroundMark x1="67630" y1="25344" x2="67630" y2="25344"/>
                        <a14:foregroundMark x1="67630" y1="25540" x2="58092" y2="44401"/>
                        <a14:foregroundMark x1="58092" y1="44401" x2="64162" y2="51473"/>
                        <a14:foregroundMark x1="64162" y1="51473" x2="74855" y2="39882"/>
                        <a14:foregroundMark x1="74855" y1="39882" x2="75145" y2="28094"/>
                        <a14:foregroundMark x1="75145" y1="28094" x2="38439" y2="21807"/>
                        <a14:foregroundMark x1="38439" y1="21807" x2="23988" y2="31041"/>
                        <a14:foregroundMark x1="23988" y1="31041" x2="31503" y2="47544"/>
                        <a14:foregroundMark x1="31503" y1="47544" x2="51156" y2="33595"/>
                        <a14:foregroundMark x1="51156" y1="33595" x2="36994" y2="22593"/>
                        <a14:foregroundMark x1="36994" y1="22593" x2="30058" y2="29077"/>
                        <a14:foregroundMark x1="30058" y1="29077" x2="34682" y2="13360"/>
                        <a14:foregroundMark x1="34682" y1="13360" x2="23410" y2="11788"/>
                        <a14:foregroundMark x1="23410" y1="11788" x2="37283" y2="9234"/>
                        <a14:foregroundMark x1="37283" y1="9234" x2="33237" y2="20039"/>
                        <a14:foregroundMark x1="33237" y1="20039" x2="20231" y2="19843"/>
                        <a14:foregroundMark x1="20231" y1="19843" x2="24277" y2="30059"/>
                        <a14:foregroundMark x1="24277" y1="30059" x2="39306" y2="18664"/>
                        <a14:foregroundMark x1="39306" y1="18664" x2="56069" y2="24361"/>
                        <a14:foregroundMark x1="56069" y1="24361" x2="55491" y2="30059"/>
                        <a14:foregroundMark x1="55491" y1="29862" x2="55491" y2="29862"/>
                        <a14:foregroundMark x1="17341" y1="11788" x2="15896" y2="22593"/>
                        <a14:foregroundMark x1="15896" y1="22593" x2="20520" y2="31631"/>
                        <a14:foregroundMark x1="20520" y1="31631" x2="46821" y2="38703"/>
                        <a14:foregroundMark x1="46821" y1="38703" x2="56069" y2="34185"/>
                        <a14:foregroundMark x1="56069" y1="34185" x2="42775" y2="30452"/>
                        <a14:foregroundMark x1="42775" y1="30452" x2="54046" y2="28487"/>
                        <a14:foregroundMark x1="54046" y1="28487" x2="29480" y2="24558"/>
                        <a14:foregroundMark x1="29480" y1="24558" x2="65318" y2="20629"/>
                        <a14:foregroundMark x1="65318" y1="20629" x2="37861" y2="9234"/>
                        <a14:foregroundMark x1="37861" y1="9234" x2="67630" y2="16110"/>
                        <a14:foregroundMark x1="67630" y1="16110" x2="83526" y2="16110"/>
                        <a14:foregroundMark x1="83526" y1="16110" x2="65029" y2="10020"/>
                        <a14:foregroundMark x1="65029" y1="10020" x2="37572" y2="9823"/>
                        <a14:foregroundMark x1="37572" y1="9823" x2="57514" y2="9037"/>
                        <a14:foregroundMark x1="57514" y1="9037" x2="84393" y2="12377"/>
                        <a14:foregroundMark x1="84393" y1="12377" x2="89306" y2="20039"/>
                        <a14:foregroundMark x1="89306" y1="20039" x2="89017" y2="85462"/>
                        <a14:foregroundMark x1="89017" y1="85462" x2="69075" y2="94106"/>
                        <a14:foregroundMark x1="69075" y1="94106" x2="41618" y2="94303"/>
                        <a14:foregroundMark x1="41618" y1="94303" x2="19653" y2="89980"/>
                        <a14:foregroundMark x1="19653" y1="89980" x2="14451" y2="25147"/>
                        <a14:foregroundMark x1="14451" y1="25147" x2="15318" y2="23576"/>
                        <a14:foregroundMark x1="80925" y1="16306" x2="84104" y2="34971"/>
                        <a14:foregroundMark x1="84104" y1="34971" x2="66474" y2="35363"/>
                        <a14:foregroundMark x1="66474" y1="35363" x2="78324" y2="59136"/>
                        <a14:foregroundMark x1="78324" y1="59136" x2="86416" y2="53438"/>
                        <a14:foregroundMark x1="86416" y1="53438" x2="84104" y2="45972"/>
                        <a14:foregroundMark x1="84104" y1="45972" x2="80058" y2="90177"/>
                        <a14:foregroundMark x1="80058" y1="90177" x2="67630" y2="93713"/>
                        <a14:foregroundMark x1="67630" y1="93713" x2="36994" y2="94106"/>
                        <a14:foregroundMark x1="36994" y1="94106" x2="22254" y2="90570"/>
                        <a14:foregroundMark x1="22254" y1="90570" x2="15896" y2="79371"/>
                        <a14:foregroundMark x1="15896" y1="79371" x2="12428" y2="15324"/>
                        <a14:foregroundMark x1="12428" y1="15324" x2="17341" y2="67780"/>
                        <a14:foregroundMark x1="17341" y1="67780" x2="16474" y2="53438"/>
                        <a14:foregroundMark x1="16474" y1="53438" x2="17052" y2="61886"/>
                        <a14:foregroundMark x1="17052" y1="61886" x2="16474" y2="51277"/>
                        <a14:foregroundMark x1="16474" y1="51277" x2="20809" y2="79568"/>
                        <a14:foregroundMark x1="20809" y1="79568" x2="24566" y2="52849"/>
                        <a14:foregroundMark x1="24566" y1="52849" x2="34393" y2="58743"/>
                        <a14:foregroundMark x1="34393" y1="58743" x2="36994" y2="67976"/>
                        <a14:foregroundMark x1="36994" y1="67976" x2="41040" y2="57957"/>
                        <a14:foregroundMark x1="41040" y1="57957" x2="63873" y2="60707"/>
                        <a14:foregroundMark x1="63873" y1="60707" x2="82948" y2="52456"/>
                        <a14:foregroundMark x1="82948" y1="52456" x2="72543" y2="91945"/>
                        <a14:foregroundMark x1="72543" y1="91945" x2="76590" y2="82711"/>
                        <a14:foregroundMark x1="76590" y1="82711" x2="75723" y2="79175"/>
                        <a14:foregroundMark x1="26301" y1="61100" x2="26012" y2="69155"/>
                        <a14:foregroundMark x1="26012" y1="69155" x2="14451" y2="83694"/>
                        <a14:foregroundMark x1="14451" y1="83694" x2="21387" y2="89980"/>
                        <a14:foregroundMark x1="21387" y1="89980" x2="42775" y2="93124"/>
                        <a14:foregroundMark x1="42775" y1="93124" x2="58092" y2="93124"/>
                        <a14:foregroundMark x1="58092" y1="93124" x2="83237" y2="83104"/>
                        <a14:foregroundMark x1="83237" y1="83104" x2="84104" y2="54617"/>
                        <a14:foregroundMark x1="84104" y1="54617" x2="81214" y2="67976"/>
                        <a14:foregroundMark x1="81214" y1="67976" x2="75434" y2="61100"/>
                        <a14:foregroundMark x1="75434" y1="61100" x2="63295" y2="60511"/>
                        <a14:foregroundMark x1="63295" y1="60511" x2="79769" y2="87623"/>
                        <a14:foregroundMark x1="79769" y1="87623" x2="68208" y2="85855"/>
                        <a14:foregroundMark x1="68208" y1="85855" x2="74277" y2="77996"/>
                        <a14:foregroundMark x1="74277" y1="77996" x2="75145" y2="69941"/>
                        <a14:foregroundMark x1="75145" y1="69941" x2="63006" y2="59725"/>
                        <a14:foregroundMark x1="63006" y1="59725" x2="41329" y2="60904"/>
                        <a14:foregroundMark x1="41329" y1="60904" x2="28324" y2="69155"/>
                        <a14:foregroundMark x1="28324" y1="69155" x2="23699" y2="79764"/>
                        <a14:foregroundMark x1="23699" y1="79764" x2="27457" y2="88605"/>
                        <a14:foregroundMark x1="27457" y1="88605" x2="51445" y2="91159"/>
                        <a14:foregroundMark x1="51445" y1="91159" x2="67341" y2="90570"/>
                        <a14:foregroundMark x1="67341" y1="90570" x2="65318" y2="80943"/>
                        <a14:foregroundMark x1="65318" y1="80943" x2="63006" y2="89980"/>
                        <a14:foregroundMark x1="63006" y1="89980" x2="45954" y2="93320"/>
                        <a14:foregroundMark x1="45954" y1="93320" x2="22254" y2="88409"/>
                        <a14:foregroundMark x1="22254" y1="88409" x2="26301" y2="70530"/>
                        <a14:foregroundMark x1="26301" y1="70530" x2="36416" y2="62279"/>
                        <a14:foregroundMark x1="36416" y1="62279" x2="81792" y2="64440"/>
                        <a14:foregroundMark x1="81792" y1="64440" x2="71676" y2="89194"/>
                        <a14:foregroundMark x1="71676" y1="89194" x2="60983" y2="75246"/>
                        <a14:foregroundMark x1="60983" y1="75246" x2="60405" y2="74853"/>
                        <a14:foregroundMark x1="40751" y1="61690" x2="36127" y2="69352"/>
                        <a14:foregroundMark x1="36127" y1="69352" x2="53757" y2="60707"/>
                        <a14:foregroundMark x1="53757" y1="60707" x2="39595" y2="65422"/>
                        <a14:foregroundMark x1="39595" y1="65422" x2="28324" y2="74263"/>
                        <a14:foregroundMark x1="28324" y1="74263" x2="39306" y2="66208"/>
                        <a14:foregroundMark x1="39306" y1="66208" x2="30925" y2="71709"/>
                        <a14:foregroundMark x1="30925" y1="71709" x2="42775" y2="75246"/>
                        <a14:foregroundMark x1="42775" y1="75246" x2="56647" y2="73870"/>
                        <a14:foregroundMark x1="56647" y1="73870" x2="40462" y2="75246"/>
                        <a14:foregroundMark x1="40462" y1="75246" x2="56069" y2="74460"/>
                        <a14:foregroundMark x1="56069" y1="74460" x2="63584" y2="80747"/>
                        <a14:foregroundMark x1="63584" y1="80747" x2="65607" y2="73084"/>
                        <a14:foregroundMark x1="65607" y1="73084" x2="63873" y2="64833"/>
                        <a14:foregroundMark x1="63873" y1="64833" x2="52023" y2="59725"/>
                        <a14:foregroundMark x1="52023" y1="59725" x2="38150" y2="61886"/>
                        <a14:foregroundMark x1="38150" y1="61886" x2="34682" y2="69352"/>
                        <a14:foregroundMark x1="34682" y1="69352" x2="23121" y2="72495"/>
                        <a14:foregroundMark x1="23121" y1="72495" x2="36705" y2="88212"/>
                        <a14:foregroundMark x1="36705" y1="88212" x2="60116" y2="87819"/>
                        <a14:foregroundMark x1="60116" y1="87819" x2="54046" y2="80747"/>
                        <a14:foregroundMark x1="54046" y1="80747" x2="45376" y2="86444"/>
                        <a14:foregroundMark x1="45376" y1="86444" x2="34971" y2="80550"/>
                        <a14:foregroundMark x1="34971" y1="80550" x2="39595" y2="66012"/>
                        <a14:foregroundMark x1="39595" y1="66012" x2="33237" y2="75049"/>
                        <a14:foregroundMark x1="33237" y1="75049" x2="42775" y2="67780"/>
                        <a14:foregroundMark x1="42775" y1="67780" x2="49422" y2="75246"/>
                        <a14:foregroundMark x1="49422" y1="75246" x2="39017" y2="81729"/>
                        <a14:foregroundMark x1="39017" y1="81729" x2="36127" y2="70923"/>
                        <a14:foregroundMark x1="36127" y1="70923" x2="33815" y2="83104"/>
                        <a14:foregroundMark x1="33815" y1="83104" x2="46821" y2="86640"/>
                        <a14:foregroundMark x1="46821" y1="86640" x2="56936" y2="80157"/>
                        <a14:foregroundMark x1="56936" y1="80157" x2="54624" y2="70530"/>
                        <a14:foregroundMark x1="54624" y1="70530" x2="43353" y2="72692"/>
                        <a14:foregroundMark x1="43353" y1="72692" x2="58960" y2="68959"/>
                        <a14:foregroundMark x1="58960" y1="68959" x2="43353" y2="67191"/>
                        <a14:foregroundMark x1="43353" y1="67191" x2="42775" y2="68369"/>
                        <a14:foregroundMark x1="85260" y1="12574" x2="87572" y2="38310"/>
                        <a14:foregroundMark x1="87572" y1="38310" x2="85260" y2="46758"/>
                        <a14:foregroundMark x1="85260" y1="46758" x2="82948" y2="27308"/>
                        <a14:foregroundMark x1="82948" y1="27308" x2="84682" y2="35167"/>
                        <a14:foregroundMark x1="84682" y1="35167" x2="84682" y2="19843"/>
                        <a14:foregroundMark x1="84682" y1="19843" x2="84104" y2="38114"/>
                        <a14:foregroundMark x1="84104" y1="38114" x2="84682" y2="26523"/>
                        <a14:foregroundMark x1="84682" y1="26523" x2="85838" y2="37328"/>
                        <a14:foregroundMark x1="85838" y1="37328" x2="85838" y2="16306"/>
                        <a14:foregroundMark x1="85838" y1="16306" x2="84682" y2="63458"/>
                        <a14:foregroundMark x1="84682" y1="63458" x2="83526" y2="55796"/>
                        <a14:foregroundMark x1="83526" y1="55796" x2="84393" y2="63851"/>
                        <a14:foregroundMark x1="84393" y1="63851" x2="82948" y2="55992"/>
                        <a14:foregroundMark x1="82948" y1="55992" x2="82948" y2="55992"/>
                        <a14:foregroundMark x1="86416" y1="12967" x2="86416" y2="79371"/>
                        <a14:foregroundMark x1="86416" y1="79371" x2="85260" y2="57171"/>
                        <a14:foregroundMark x1="85260" y1="57171" x2="83815" y2="72299"/>
                        <a14:foregroundMark x1="83815" y1="72299" x2="85549" y2="12377"/>
                        <a14:foregroundMark x1="85549" y1="12377" x2="12139" y2="14342"/>
                      </a14:backgroundRemoval>
                    </a14:imgEffect>
                  </a14:imgLayer>
                </a14:imgProps>
              </a:ext>
            </a:extLst>
          </a:blip>
          <a:srcRect l="12452" t="7727" r="9968" b="3800"/>
          <a:stretch/>
        </p:blipFill>
        <p:spPr>
          <a:xfrm>
            <a:off x="1548380" y="285749"/>
            <a:ext cx="3485583" cy="5927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224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7453A-EB4B-3349-8655-35950A49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F8CC02-69C7-8444-A0CF-3E30E351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10" y="189289"/>
            <a:ext cx="7054850" cy="6536783"/>
          </a:xfrm>
          <a:prstGeom prst="rect">
            <a:avLst/>
          </a:prstGeom>
        </p:spPr>
      </p:pic>
      <p:sp>
        <p:nvSpPr>
          <p:cNvPr id="5" name="Anillo 4">
            <a:extLst>
              <a:ext uri="{FF2B5EF4-FFF2-40B4-BE49-F238E27FC236}">
                <a16:creationId xmlns:a16="http://schemas.microsoft.com/office/drawing/2014/main" id="{D2F6DD87-D6B3-BC44-A592-3A6C2D3125F9}"/>
              </a:ext>
            </a:extLst>
          </p:cNvPr>
          <p:cNvSpPr/>
          <p:nvPr/>
        </p:nvSpPr>
        <p:spPr>
          <a:xfrm>
            <a:off x="5822315" y="2018348"/>
            <a:ext cx="1005840" cy="259080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Anillo 5">
            <a:extLst>
              <a:ext uri="{FF2B5EF4-FFF2-40B4-BE49-F238E27FC236}">
                <a16:creationId xmlns:a16="http://schemas.microsoft.com/office/drawing/2014/main" id="{46D9B65E-6DD9-0647-B591-A3CB0A795A58}"/>
              </a:ext>
            </a:extLst>
          </p:cNvPr>
          <p:cNvSpPr/>
          <p:nvPr/>
        </p:nvSpPr>
        <p:spPr>
          <a:xfrm>
            <a:off x="5822314" y="2277428"/>
            <a:ext cx="1370965" cy="259080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Anillo 6">
            <a:extLst>
              <a:ext uri="{FF2B5EF4-FFF2-40B4-BE49-F238E27FC236}">
                <a16:creationId xmlns:a16="http://schemas.microsoft.com/office/drawing/2014/main" id="{D0974068-E90F-3744-9057-615657F24BE7}"/>
              </a:ext>
            </a:extLst>
          </p:cNvPr>
          <p:cNvSpPr/>
          <p:nvPr/>
        </p:nvSpPr>
        <p:spPr>
          <a:xfrm>
            <a:off x="5807075" y="2546508"/>
            <a:ext cx="1203960" cy="259080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Anillo 7">
            <a:extLst>
              <a:ext uri="{FF2B5EF4-FFF2-40B4-BE49-F238E27FC236}">
                <a16:creationId xmlns:a16="http://schemas.microsoft.com/office/drawing/2014/main" id="{097A007A-59A0-9F4D-8EF8-74FEFBC640FE}"/>
              </a:ext>
            </a:extLst>
          </p:cNvPr>
          <p:cNvSpPr/>
          <p:nvPr/>
        </p:nvSpPr>
        <p:spPr>
          <a:xfrm>
            <a:off x="5791834" y="3049428"/>
            <a:ext cx="1995805" cy="259080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Anillo 8">
            <a:extLst>
              <a:ext uri="{FF2B5EF4-FFF2-40B4-BE49-F238E27FC236}">
                <a16:creationId xmlns:a16="http://schemas.microsoft.com/office/drawing/2014/main" id="{28453823-D0B2-CD48-B32D-99ED8C3A8B55}"/>
              </a:ext>
            </a:extLst>
          </p:cNvPr>
          <p:cNvSpPr/>
          <p:nvPr/>
        </p:nvSpPr>
        <p:spPr>
          <a:xfrm>
            <a:off x="5814060" y="3553301"/>
            <a:ext cx="1783080" cy="259080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Anillo 9">
            <a:extLst>
              <a:ext uri="{FF2B5EF4-FFF2-40B4-BE49-F238E27FC236}">
                <a16:creationId xmlns:a16="http://schemas.microsoft.com/office/drawing/2014/main" id="{CBEDA899-0184-3B46-A8A4-6FE79C391C3E}"/>
              </a:ext>
            </a:extLst>
          </p:cNvPr>
          <p:cNvSpPr/>
          <p:nvPr/>
        </p:nvSpPr>
        <p:spPr>
          <a:xfrm>
            <a:off x="5692140" y="5334000"/>
            <a:ext cx="1318895" cy="624840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75868E8-5EBB-A247-BDE2-10B94C6A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33" y="2018348"/>
            <a:ext cx="2942639" cy="32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2AEE6-9150-E543-91C6-56106668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Limpieza de datos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FBDDD-EC8D-0D41-A8B9-26F59855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230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Valores </a:t>
            </a:r>
            <a:r>
              <a:rPr lang="es-ES" dirty="0" err="1"/>
              <a:t>NaN</a:t>
            </a:r>
            <a:r>
              <a:rPr lang="es-ES" dirty="0"/>
              <a:t>.</a:t>
            </a:r>
          </a:p>
          <a:p>
            <a:r>
              <a:rPr lang="es-ES" dirty="0"/>
              <a:t>Exposiciones solapadas por años.</a:t>
            </a:r>
          </a:p>
          <a:p>
            <a:r>
              <a:rPr lang="es-ES" dirty="0"/>
              <a:t>Fechas mal asignadas.</a:t>
            </a:r>
          </a:p>
          <a:p>
            <a:r>
              <a:rPr lang="es-ES" dirty="0"/>
              <a:t>Exposiciones que duran solo un día.</a:t>
            </a:r>
          </a:p>
          <a:p>
            <a:r>
              <a:rPr lang="es-ES" dirty="0"/>
              <a:t>Misma exposición en distinta sede.</a:t>
            </a:r>
          </a:p>
          <a:p>
            <a:r>
              <a:rPr lang="es-ES" dirty="0"/>
              <a:t>Visitas mal contabilizadas.</a:t>
            </a:r>
          </a:p>
          <a:p>
            <a:r>
              <a:rPr lang="es-ES" dirty="0"/>
              <a:t>Errores en categorías de las variables.</a:t>
            </a:r>
          </a:p>
          <a:p>
            <a:r>
              <a:rPr lang="es-ES" dirty="0"/>
              <a:t>Eliminación de variables no relevantes.</a:t>
            </a:r>
          </a:p>
          <a:p>
            <a:r>
              <a:rPr lang="es-ES" dirty="0"/>
              <a:t>Cálculo de nuevas variables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9FE71C-3A23-BC4D-B37A-5C0F4724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10" y="3251835"/>
            <a:ext cx="5067300" cy="3454400"/>
          </a:xfrm>
          <a:prstGeom prst="rect">
            <a:avLst/>
          </a:prstGeom>
        </p:spPr>
      </p:pic>
      <p:pic>
        <p:nvPicPr>
          <p:cNvPr id="4098" name="Picture 2" descr="Imagen 3. Teresa Margolles, Telas, 2009 Exposición ¿De qué otra cosa podríamos hablar?, 2010. Pabellón de México, Bienal de Venecia Cortesía de la artista y de la galería Labor.">
            <a:extLst>
              <a:ext uri="{FF2B5EF4-FFF2-40B4-BE49-F238E27FC236}">
                <a16:creationId xmlns:a16="http://schemas.microsoft.com/office/drawing/2014/main" id="{7814C44C-CDEE-F640-AC88-A8F1AA03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870" y="121920"/>
            <a:ext cx="5067300" cy="30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86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216A9-9F45-9945-A7EF-55D218F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para el estudio</a:t>
            </a:r>
            <a:endParaRPr lang="es-ES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C1889F0-7746-EF41-B90D-A6B03A6FD9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240510"/>
              </p:ext>
            </p:extLst>
          </p:nvPr>
        </p:nvGraphicFramePr>
        <p:xfrm>
          <a:off x="497019" y="4815723"/>
          <a:ext cx="1131846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967">
                  <a:extLst>
                    <a:ext uri="{9D8B030D-6E8A-4147-A177-3AD203B41FA5}">
                      <a16:colId xmlns:a16="http://schemas.microsoft.com/office/drawing/2014/main" val="2773571"/>
                    </a:ext>
                  </a:extLst>
                </a:gridCol>
                <a:gridCol w="1165325">
                  <a:extLst>
                    <a:ext uri="{9D8B030D-6E8A-4147-A177-3AD203B41FA5}">
                      <a16:colId xmlns:a16="http://schemas.microsoft.com/office/drawing/2014/main" val="886746229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975880687"/>
                    </a:ext>
                  </a:extLst>
                </a:gridCol>
                <a:gridCol w="1093694">
                  <a:extLst>
                    <a:ext uri="{9D8B030D-6E8A-4147-A177-3AD203B41FA5}">
                      <a16:colId xmlns:a16="http://schemas.microsoft.com/office/drawing/2014/main" val="4058974635"/>
                    </a:ext>
                  </a:extLst>
                </a:gridCol>
                <a:gridCol w="1434353">
                  <a:extLst>
                    <a:ext uri="{9D8B030D-6E8A-4147-A177-3AD203B41FA5}">
                      <a16:colId xmlns:a16="http://schemas.microsoft.com/office/drawing/2014/main" val="11692419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62407236"/>
                    </a:ext>
                  </a:extLst>
                </a:gridCol>
                <a:gridCol w="916192">
                  <a:extLst>
                    <a:ext uri="{9D8B030D-6E8A-4147-A177-3AD203B41FA5}">
                      <a16:colId xmlns:a16="http://schemas.microsoft.com/office/drawing/2014/main" val="610564017"/>
                    </a:ext>
                  </a:extLst>
                </a:gridCol>
                <a:gridCol w="1464743">
                  <a:extLst>
                    <a:ext uri="{9D8B030D-6E8A-4147-A177-3AD203B41FA5}">
                      <a16:colId xmlns:a16="http://schemas.microsoft.com/office/drawing/2014/main" val="1024870552"/>
                    </a:ext>
                  </a:extLst>
                </a:gridCol>
                <a:gridCol w="1359848">
                  <a:extLst>
                    <a:ext uri="{9D8B030D-6E8A-4147-A177-3AD203B41FA5}">
                      <a16:colId xmlns:a16="http://schemas.microsoft.com/office/drawing/2014/main" val="1546508911"/>
                    </a:ext>
                  </a:extLst>
                </a:gridCol>
              </a:tblGrid>
              <a:tr h="480695">
                <a:tc>
                  <a:txBody>
                    <a:bodyPr/>
                    <a:lstStyle/>
                    <a:p>
                      <a:r>
                        <a:rPr lang="es-ES" sz="18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TITULO EXPOSICIÓN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SEDE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ENTIDAD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TITULARIDAD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TIPO EQUIPAMIENTO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DISTRITO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ÁMBITO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TIPO PRODUCCIÓN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67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CATEGORÍAS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1420</a:t>
                      </a:r>
                      <a:r>
                        <a:rPr lang="es-ES" sz="1100" dirty="0"/>
                        <a:t> exposiciones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54</a:t>
                      </a:r>
                      <a:r>
                        <a:rPr lang="es-ES" sz="1100" b="1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s-ES" sz="1100" dirty="0"/>
                        <a:t>sedes expositivas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29</a:t>
                      </a:r>
                      <a:r>
                        <a:rPr lang="es-ES" sz="1100" dirty="0"/>
                        <a:t> </a:t>
                      </a:r>
                      <a:r>
                        <a:rPr lang="es-ES" sz="1100" dirty="0" err="1"/>
                        <a:t>supraentidades</a:t>
                      </a:r>
                      <a:r>
                        <a:rPr lang="es-ES" sz="1100" dirty="0"/>
                        <a:t> culturales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ES" sz="1100" dirty="0"/>
                        <a:t>Ayuntamiento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s-ES" sz="11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ES" sz="1100" dirty="0"/>
                        <a:t>Privada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s-ES" sz="11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ES" sz="1100" dirty="0"/>
                        <a:t>Consorcio /Fundación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Archivos y bibliotecas</a:t>
                      </a:r>
                    </a:p>
                    <a:p>
                      <a:endParaRPr lang="es-ES" sz="1100" dirty="0"/>
                    </a:p>
                    <a:p>
                      <a:r>
                        <a:rPr lang="es-ES" sz="1100" dirty="0"/>
                        <a:t>Centros de exposiciones</a:t>
                      </a:r>
                    </a:p>
                    <a:p>
                      <a:endParaRPr lang="es-ES" sz="1100" dirty="0"/>
                    </a:p>
                    <a:p>
                      <a:r>
                        <a:rPr lang="es-ES" sz="1100" dirty="0"/>
                        <a:t>Museos y colecciones</a:t>
                      </a:r>
                    </a:p>
                    <a:p>
                      <a:endParaRPr lang="es-ES" sz="1100" dirty="0"/>
                    </a:p>
                    <a:p>
                      <a:r>
                        <a:rPr lang="es-ES" sz="1100" dirty="0"/>
                        <a:t>Espacios patrimoniales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  <a:p>
                      <a:pPr algn="ctr"/>
                      <a:r>
                        <a:rPr lang="es-ES" sz="1100" dirty="0"/>
                        <a:t>Distritos municipales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Historia y Memoria.</a:t>
                      </a:r>
                    </a:p>
                    <a:p>
                      <a:endParaRPr lang="es-ES" sz="1100" dirty="0"/>
                    </a:p>
                    <a:p>
                      <a:r>
                        <a:rPr lang="es-ES" sz="1100" dirty="0"/>
                        <a:t>Arte</a:t>
                      </a:r>
                    </a:p>
                    <a:p>
                      <a:endParaRPr lang="es-ES" sz="1100" dirty="0"/>
                    </a:p>
                    <a:p>
                      <a:r>
                        <a:rPr lang="es-ES" sz="1100" dirty="0"/>
                        <a:t>Ciencia</a:t>
                      </a:r>
                    </a:p>
                    <a:p>
                      <a:endParaRPr lang="es-ES" sz="1100" dirty="0"/>
                    </a:p>
                    <a:p>
                      <a:r>
                        <a:rPr lang="es-ES" sz="1100" dirty="0" err="1"/>
                        <a:t>Multidiscipinar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Propia</a:t>
                      </a:r>
                    </a:p>
                    <a:p>
                      <a:endParaRPr lang="es-ES" sz="1100" dirty="0"/>
                    </a:p>
                    <a:p>
                      <a:r>
                        <a:rPr lang="es-ES" sz="1100" dirty="0"/>
                        <a:t>Coproducción</a:t>
                      </a:r>
                    </a:p>
                    <a:p>
                      <a:endParaRPr lang="es-ES" sz="1100" dirty="0"/>
                    </a:p>
                    <a:p>
                      <a:r>
                        <a:rPr lang="es-ES" sz="1100" dirty="0"/>
                        <a:t>Externa</a:t>
                      </a:r>
                    </a:p>
                    <a:p>
                      <a:endParaRPr lang="es-ES" sz="1100" dirty="0"/>
                    </a:p>
                    <a:p>
                      <a:r>
                        <a:rPr lang="es-ES" sz="1100" dirty="0"/>
                        <a:t>Otras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058285"/>
                  </a:ext>
                </a:extLst>
              </a:tr>
            </a:tbl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5D5F08FB-1CC3-1E4B-A9FE-6FC7738AB222}"/>
              </a:ext>
            </a:extLst>
          </p:cNvPr>
          <p:cNvSpPr txBox="1">
            <a:spLocks/>
          </p:cNvSpPr>
          <p:nvPr/>
        </p:nvSpPr>
        <p:spPr>
          <a:xfrm>
            <a:off x="898451" y="3726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categóricas</a:t>
            </a:r>
            <a:endParaRPr lang="es-ES" dirty="0">
              <a:solidFill>
                <a:srgbClr val="7030A0"/>
              </a:solidFill>
            </a:endParaRP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FD2E10F2-967B-BF4A-9D73-B1DC98EAD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346095"/>
              </p:ext>
            </p:extLst>
          </p:nvPr>
        </p:nvGraphicFramePr>
        <p:xfrm>
          <a:off x="502211" y="2539758"/>
          <a:ext cx="11373522" cy="112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99">
                  <a:extLst>
                    <a:ext uri="{9D8B030D-6E8A-4147-A177-3AD203B41FA5}">
                      <a16:colId xmlns:a16="http://schemas.microsoft.com/office/drawing/2014/main" val="2773571"/>
                    </a:ext>
                  </a:extLst>
                </a:gridCol>
                <a:gridCol w="2048067">
                  <a:extLst>
                    <a:ext uri="{9D8B030D-6E8A-4147-A177-3AD203B41FA5}">
                      <a16:colId xmlns:a16="http://schemas.microsoft.com/office/drawing/2014/main" val="886746229"/>
                    </a:ext>
                  </a:extLst>
                </a:gridCol>
                <a:gridCol w="1874991">
                  <a:extLst>
                    <a:ext uri="{9D8B030D-6E8A-4147-A177-3AD203B41FA5}">
                      <a16:colId xmlns:a16="http://schemas.microsoft.com/office/drawing/2014/main" val="975880687"/>
                    </a:ext>
                  </a:extLst>
                </a:gridCol>
                <a:gridCol w="2055489">
                  <a:extLst>
                    <a:ext uri="{9D8B030D-6E8A-4147-A177-3AD203B41FA5}">
                      <a16:colId xmlns:a16="http://schemas.microsoft.com/office/drawing/2014/main" val="4058974635"/>
                    </a:ext>
                  </a:extLst>
                </a:gridCol>
                <a:gridCol w="1972235">
                  <a:extLst>
                    <a:ext uri="{9D8B030D-6E8A-4147-A177-3AD203B41FA5}">
                      <a16:colId xmlns:a16="http://schemas.microsoft.com/office/drawing/2014/main" val="1169241995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213257293"/>
                    </a:ext>
                  </a:extLst>
                </a:gridCol>
              </a:tblGrid>
              <a:tr h="48069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/>
                        <a:t>AÑO EXPOSICIÓN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/>
                        <a:t>DIAS DE VISITA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/>
                        <a:t>TOTAL VISITAS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/>
                        <a:t>VISITAS POR DÍA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/>
                        <a:t>COD. DISTRITO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67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RANGO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2010 </a:t>
                      </a:r>
                      <a:r>
                        <a:rPr lang="es-ES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 2022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1 </a:t>
                      </a:r>
                      <a:r>
                        <a:rPr lang="es-ES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  2.525 </a:t>
                      </a:r>
                    </a:p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número de días</a:t>
                      </a:r>
                      <a:r>
                        <a:rPr lang="es-ES" sz="1100" b="1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37 – 1.135.741</a:t>
                      </a:r>
                    </a:p>
                    <a:p>
                      <a:pPr algn="ctr"/>
                      <a:r>
                        <a:rPr lang="es-E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número de visitas</a:t>
                      </a:r>
                      <a:endParaRPr lang="es-E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es-ES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 – 29.987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es-ES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058285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8EC29E59-8D5F-E74E-85AA-9A0096A00ADB}"/>
              </a:ext>
            </a:extLst>
          </p:cNvPr>
          <p:cNvSpPr txBox="1">
            <a:spLocks/>
          </p:cNvSpPr>
          <p:nvPr/>
        </p:nvSpPr>
        <p:spPr>
          <a:xfrm>
            <a:off x="898451" y="14538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numéricas</a:t>
            </a:r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2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A80B6-2176-6C4F-80B4-3C2BDC71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– </a:t>
            </a:r>
            <a:r>
              <a:rPr lang="es-ES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es-E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</a:t>
            </a:r>
            <a:r>
              <a:rPr lang="es-ES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F9638C-D1BD-524C-A38B-1FAEC5E0B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30" y="1938020"/>
            <a:ext cx="7673340" cy="47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8C26FC-8EF9-BF45-B28E-2B61F83D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596900"/>
            <a:ext cx="6515100" cy="3302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22C7A92-4EAC-4F4D-AEC1-DB1947F68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6" y="1391755"/>
            <a:ext cx="8180387" cy="546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6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BCA8A6F-A46A-874D-97F2-D4826022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0"/>
            <a:ext cx="1113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981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03486BB-15B1-9740-9BB5-DA30962A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" y="1249680"/>
            <a:ext cx="654905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6E482D7-C1AB-4749-85A6-C5B0FBCE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58" y="1249679"/>
            <a:ext cx="6554102" cy="435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6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0A1FA7D9-F713-1346-AC8E-824652EB2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658" y="1564341"/>
            <a:ext cx="5293659" cy="52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3EE24B-5F5B-C44B-8729-F7C3A43C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87" y="627156"/>
            <a:ext cx="6934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2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310A66-840B-EF4B-A39B-20A6B130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638810"/>
            <a:ext cx="5435600" cy="3683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D7D6AB1-0FC0-8F40-849F-D2E1C16B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" y="1136213"/>
            <a:ext cx="11384280" cy="572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330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43E5592-9E7D-E44D-93D1-2B65086B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EC50B8-8741-BB49-A101-9CCC76754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4" t="13834" r="1611" b="79510"/>
          <a:stretch/>
        </p:blipFill>
        <p:spPr bwMode="auto">
          <a:xfrm>
            <a:off x="10224655" y="1009370"/>
            <a:ext cx="1795549" cy="5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9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68B87B-6F71-7B4B-A1C6-EDC743546B6E}"/>
              </a:ext>
            </a:extLst>
          </p:cNvPr>
          <p:cNvSpPr txBox="1"/>
          <p:nvPr/>
        </p:nvSpPr>
        <p:spPr>
          <a:xfrm>
            <a:off x="504921" y="2854818"/>
            <a:ext cx="9116090" cy="373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latin typeface="Montserrat" pitchFamily="2" charset="77"/>
              </a:rPr>
              <a:t>L</a:t>
            </a:r>
            <a:r>
              <a:rPr lang="es-ES" sz="2000" i="0" dirty="0">
                <a:effectLst/>
                <a:latin typeface="Montserrat" pitchFamily="2" charset="77"/>
              </a:rPr>
              <a:t>a </a:t>
            </a:r>
            <a:r>
              <a:rPr lang="es-ES" sz="2000" b="1" i="0" dirty="0">
                <a:effectLst/>
                <a:latin typeface="Montserrat" pitchFamily="2" charset="77"/>
              </a:rPr>
              <a:t>cultura</a:t>
            </a:r>
            <a:r>
              <a:rPr lang="es-ES" sz="2000" i="0" dirty="0">
                <a:effectLst/>
                <a:latin typeface="Montserrat" pitchFamily="2" charset="7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s-ES" sz="2000" i="0" dirty="0">
                <a:effectLst/>
                <a:latin typeface="Montserrat" pitchFamily="2" charset="77"/>
              </a:rPr>
              <a:t>—a diferencia de otro tipo de actividades—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i="0" dirty="0">
                <a:effectLst/>
                <a:latin typeface="Montserrat" pitchFamily="2" charset="77"/>
              </a:rPr>
              <a:t>es intangible,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se basa en creaciones que son únicas,</a:t>
            </a:r>
            <a:endParaRPr lang="es-ES" sz="2000" i="0" dirty="0">
              <a:effectLst/>
              <a:latin typeface="Montserrat" pitchFamily="2" charset="7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i="0" dirty="0">
                <a:effectLst/>
                <a:latin typeface="Montserrat" pitchFamily="2" charset="77"/>
              </a:rPr>
              <a:t>no se puede medir,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i="0" dirty="0">
                <a:effectLst/>
                <a:latin typeface="Montserrat" pitchFamily="2" charset="77"/>
              </a:rPr>
              <a:t>no se puede saber cuáles son sus efectos,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i="0" dirty="0">
                <a:effectLst/>
                <a:latin typeface="Montserrat" pitchFamily="2" charset="77"/>
              </a:rPr>
              <a:t>no tiene </a:t>
            </a:r>
            <a:r>
              <a:rPr lang="es-ES" sz="2000" dirty="0">
                <a:latin typeface="Montserrat" pitchFamily="2" charset="77"/>
              </a:rPr>
              <a:t>una </a:t>
            </a:r>
            <a:r>
              <a:rPr lang="es-ES" sz="2000" i="0" dirty="0">
                <a:effectLst/>
                <a:latin typeface="Montserrat" pitchFamily="2" charset="77"/>
              </a:rPr>
              <a:t>utilidad clara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i="0" dirty="0">
                <a:effectLst/>
                <a:latin typeface="Montserrat" pitchFamily="2" charset="77"/>
              </a:rPr>
              <a:t>y su calidad es una cuestión subjetiva  imposible de estandarizar.</a:t>
            </a:r>
            <a:endParaRPr lang="es-E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AA74-A878-2842-A497-DD7955B1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38" y="314325"/>
            <a:ext cx="4233862" cy="59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BACDD7-42C3-5740-984A-A5726501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998" y="314325"/>
            <a:ext cx="4233863" cy="23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5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A0DEDBA-29DB-7B47-ABA1-B5C656F2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9B27FD7-F69A-3E4F-8EFA-090371EBDDCF}"/>
              </a:ext>
            </a:extLst>
          </p:cNvPr>
          <p:cNvGrpSpPr/>
          <p:nvPr/>
        </p:nvGrpSpPr>
        <p:grpSpPr>
          <a:xfrm>
            <a:off x="7248698" y="964278"/>
            <a:ext cx="4943302" cy="914400"/>
            <a:chOff x="5126183" y="841512"/>
            <a:chExt cx="7065817" cy="13987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868A02-BDDE-004B-887C-1ABB360647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3" t="67287" r="21720" b="29261"/>
            <a:stretch/>
          </p:blipFill>
          <p:spPr bwMode="auto">
            <a:xfrm>
              <a:off x="5176058" y="1874522"/>
              <a:ext cx="2676698" cy="36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4FB7A17-4B0C-8A41-8BCF-1682715B92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3" t="54055" r="1136" b="43631"/>
            <a:stretch/>
          </p:blipFill>
          <p:spPr bwMode="auto">
            <a:xfrm>
              <a:off x="5176058" y="1645920"/>
              <a:ext cx="7015942" cy="245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60993-466A-394F-AA6E-E8CF74DE4A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82" t="15091" r="22682" b="78909"/>
            <a:stretch/>
          </p:blipFill>
          <p:spPr bwMode="auto">
            <a:xfrm>
              <a:off x="5126183" y="841512"/>
              <a:ext cx="2676698" cy="647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1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DF30EA-62A2-0342-B196-FA3EA9AE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597477"/>
            <a:ext cx="5854700" cy="3429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CC528B8A-C27E-9A48-B69A-47505CDB7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48" y="1392341"/>
            <a:ext cx="9161304" cy="546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97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048-97D5-424C-B383-58FAE8FBAA3E}"/>
              </a:ext>
            </a:extLst>
          </p:cNvPr>
          <p:cNvGrpSpPr/>
          <p:nvPr/>
        </p:nvGrpSpPr>
        <p:grpSpPr>
          <a:xfrm>
            <a:off x="121642" y="1168456"/>
            <a:ext cx="11948716" cy="4402100"/>
            <a:chOff x="121642" y="1168456"/>
            <a:chExt cx="11948716" cy="4402100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0A6756EB-A0AB-D047-B855-7FEAE3A20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82"/>
            <a:stretch/>
          </p:blipFill>
          <p:spPr bwMode="auto">
            <a:xfrm>
              <a:off x="149625" y="1168456"/>
              <a:ext cx="11920733" cy="440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4987F50C-B696-9E42-95B0-290074C1BD0A}"/>
                </a:ext>
              </a:extLst>
            </p:cNvPr>
            <p:cNvSpPr/>
            <p:nvPr/>
          </p:nvSpPr>
          <p:spPr>
            <a:xfrm>
              <a:off x="121642" y="4189611"/>
              <a:ext cx="681643" cy="432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745EF6F2-5462-D54F-BAC2-C0807F0149A4}"/>
                </a:ext>
              </a:extLst>
            </p:cNvPr>
            <p:cNvSpPr/>
            <p:nvPr/>
          </p:nvSpPr>
          <p:spPr>
            <a:xfrm>
              <a:off x="7597833" y="3091028"/>
              <a:ext cx="540048" cy="1148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3AEACE3-28BB-4244-A902-69FC4644E251}"/>
                </a:ext>
              </a:extLst>
            </p:cNvPr>
            <p:cNvSpPr/>
            <p:nvPr/>
          </p:nvSpPr>
          <p:spPr>
            <a:xfrm>
              <a:off x="4774275" y="5086607"/>
              <a:ext cx="5200998" cy="483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D8C64BC8-7878-B64C-9AA4-3AA2D9D70F59}"/>
                </a:ext>
              </a:extLst>
            </p:cNvPr>
            <p:cNvGrpSpPr/>
            <p:nvPr/>
          </p:nvGrpSpPr>
          <p:grpSpPr>
            <a:xfrm>
              <a:off x="6675116" y="4840398"/>
              <a:ext cx="3449782" cy="571612"/>
              <a:chOff x="6700058" y="5786583"/>
              <a:chExt cx="3449782" cy="571612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1918E287-CC35-2644-B294-7753AD2B12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704" t="89360" r="34261" b="4833"/>
              <a:stretch/>
            </p:blipFill>
            <p:spPr bwMode="auto">
              <a:xfrm>
                <a:off x="6700058" y="5786583"/>
                <a:ext cx="1654232" cy="2556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0BB5A759-526F-FF4D-8DAC-7030E1BDD5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739" t="89360" r="13333" b="3462"/>
              <a:stretch/>
            </p:blipFill>
            <p:spPr bwMode="auto">
              <a:xfrm>
                <a:off x="6700058" y="6042203"/>
                <a:ext cx="3449782" cy="315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35E6DCBF-0580-1344-A60D-FD0FA15E0250}"/>
                </a:ext>
              </a:extLst>
            </p:cNvPr>
            <p:cNvGrpSpPr/>
            <p:nvPr/>
          </p:nvGrpSpPr>
          <p:grpSpPr>
            <a:xfrm>
              <a:off x="149625" y="4858055"/>
              <a:ext cx="3449782" cy="571612"/>
              <a:chOff x="6700058" y="5786583"/>
              <a:chExt cx="3449782" cy="571612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68C4CC2-5C6C-B64C-9D07-BF935C3948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704" t="89360" r="34261" b="4833"/>
              <a:stretch/>
            </p:blipFill>
            <p:spPr bwMode="auto">
              <a:xfrm>
                <a:off x="6700058" y="5786583"/>
                <a:ext cx="1654232" cy="2556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AC3A8B08-B5FB-284C-B2C9-C444FC32BE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739" t="89360" r="13333" b="3462"/>
              <a:stretch/>
            </p:blipFill>
            <p:spPr bwMode="auto">
              <a:xfrm>
                <a:off x="6700058" y="6042203"/>
                <a:ext cx="3449782" cy="315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7794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A7572-9C71-5044-BC05-FB71BDE0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Preprocesado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E0AB55-F998-EC47-A252-B24A1456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1750"/>
            <a:ext cx="3331034" cy="252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9DABEF-1867-DD4D-B65B-D3F0FA9A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934" y="1537334"/>
            <a:ext cx="3340600" cy="252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5B2293-7BE3-7A4C-A6FE-FDB109B2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636" y="1537334"/>
            <a:ext cx="3294943" cy="25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10CA091-DE49-2548-BB65-34DBD3F79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986" y="4171750"/>
            <a:ext cx="3315484" cy="252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B00E04-E3DB-284B-82C0-0AFE67EB1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222" y="4171750"/>
            <a:ext cx="328871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3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F0843-375C-7743-823A-0984A16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Métodos aplicados</a:t>
            </a:r>
            <a:endParaRPr lang="es-ES" dirty="0">
              <a:solidFill>
                <a:srgbClr val="00B0F0"/>
              </a:solidFill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4BE4D41C-EFCD-C94D-86F2-80050CB8E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49181"/>
              </p:ext>
            </p:extLst>
          </p:nvPr>
        </p:nvGraphicFramePr>
        <p:xfrm>
          <a:off x="838200" y="2256155"/>
          <a:ext cx="4049684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247">
                  <a:extLst>
                    <a:ext uri="{9D8B030D-6E8A-4147-A177-3AD203B41FA5}">
                      <a16:colId xmlns:a16="http://schemas.microsoft.com/office/drawing/2014/main" val="1337129235"/>
                    </a:ext>
                  </a:extLst>
                </a:gridCol>
                <a:gridCol w="2244437">
                  <a:extLst>
                    <a:ext uri="{9D8B030D-6E8A-4147-A177-3AD203B41FA5}">
                      <a16:colId xmlns:a16="http://schemas.microsoft.com/office/drawing/2014/main" val="4105073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MÉTODO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073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b="1" i="1" dirty="0"/>
                    </a:p>
                    <a:p>
                      <a:r>
                        <a:rPr lang="es-ES" b="1" i="1" dirty="0"/>
                        <a:t>Días</a:t>
                      </a:r>
                    </a:p>
                    <a:p>
                      <a:endParaRPr lang="es-ES" b="1" i="1" dirty="0"/>
                    </a:p>
                    <a:p>
                      <a:r>
                        <a:rPr lang="es-ES" b="1" i="1" dirty="0"/>
                        <a:t>Visitas Total</a:t>
                      </a:r>
                    </a:p>
                    <a:p>
                      <a:endParaRPr lang="es-ES" b="1" i="1" dirty="0"/>
                    </a:p>
                    <a:p>
                      <a:r>
                        <a:rPr lang="es-ES" b="1" i="1" dirty="0"/>
                        <a:t>Visitas por día</a:t>
                      </a:r>
                    </a:p>
                    <a:p>
                      <a:endParaRPr lang="es-E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0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s-ES" sz="2000" b="1" dirty="0" err="1">
                          <a:solidFill>
                            <a:srgbClr val="FF0000"/>
                          </a:solidFill>
                        </a:rPr>
                        <a:t>RobustSclaer</a:t>
                      </a:r>
                      <a:endParaRPr lang="es-ES" sz="24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s-E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Reducir el rango todo lo que puede (pero no quedan entre 0 y 1)</a:t>
                      </a:r>
                      <a:r>
                        <a:rPr lang="es-ES" sz="1400" dirty="0">
                          <a:effectLst/>
                        </a:rPr>
                        <a:t> 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8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b="1" i="1" dirty="0"/>
                    </a:p>
                    <a:p>
                      <a:r>
                        <a:rPr lang="es-ES" b="1" i="1" dirty="0"/>
                        <a:t>Año exposición</a:t>
                      </a:r>
                    </a:p>
                    <a:p>
                      <a:endParaRPr lang="es-ES" b="1" i="1" dirty="0"/>
                    </a:p>
                    <a:p>
                      <a:r>
                        <a:rPr lang="es-ES" b="1" i="1" dirty="0"/>
                        <a:t>Código distrito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s-ES" sz="2000" b="1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OrdinalEncoder</a:t>
                      </a:r>
                      <a:endParaRPr lang="es-E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s-E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s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 categóricos pero con una cierta jerarquía, como años, horas, etc. </a:t>
                      </a:r>
                    </a:p>
                    <a:p>
                      <a:pPr marL="0" algn="l" defTabSz="914400" rtl="0" eaLnBrk="1" latinLnBrk="0" hangingPunct="1"/>
                      <a:endParaRPr lang="es-E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467911"/>
                  </a:ext>
                </a:extLst>
              </a:tr>
            </a:tbl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DF06A931-A862-B34F-9743-5F97EADF29CF}"/>
              </a:ext>
            </a:extLst>
          </p:cNvPr>
          <p:cNvSpPr txBox="1">
            <a:spLocks/>
          </p:cNvSpPr>
          <p:nvPr/>
        </p:nvSpPr>
        <p:spPr>
          <a:xfrm>
            <a:off x="838200" y="1163929"/>
            <a:ext cx="40496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numéricas</a:t>
            </a:r>
            <a:endParaRPr lang="es-ES" sz="3200" dirty="0">
              <a:solidFill>
                <a:srgbClr val="7030A0"/>
              </a:solidFill>
            </a:endParaRP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10AB4647-9AE1-8C45-AAA8-D224BF7305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219619"/>
              </p:ext>
            </p:extLst>
          </p:nvPr>
        </p:nvGraphicFramePr>
        <p:xfrm>
          <a:off x="6117145" y="2256155"/>
          <a:ext cx="5236655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329">
                  <a:extLst>
                    <a:ext uri="{9D8B030D-6E8A-4147-A177-3AD203B41FA5}">
                      <a16:colId xmlns:a16="http://schemas.microsoft.com/office/drawing/2014/main" val="3934096849"/>
                    </a:ext>
                  </a:extLst>
                </a:gridCol>
                <a:gridCol w="3172326">
                  <a:extLst>
                    <a:ext uri="{9D8B030D-6E8A-4147-A177-3AD203B41FA5}">
                      <a16:colId xmlns:a16="http://schemas.microsoft.com/office/drawing/2014/main" val="700922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MÉTODO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9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Tipo de Producción</a:t>
                      </a:r>
                      <a:r>
                        <a:rPr lang="es-E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endParaRPr lang="es-E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1800" b="1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Ámbito exposición</a:t>
                      </a:r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Columnas </a:t>
                      </a:r>
                      <a:r>
                        <a:rPr lang="es-ES" sz="2000" b="1" dirty="0" err="1">
                          <a:solidFill>
                            <a:srgbClr val="FF0000"/>
                          </a:solidFill>
                        </a:rPr>
                        <a:t>Dummies</a:t>
                      </a:r>
                      <a:endParaRPr lang="es-ES" sz="20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s-E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Convierte cada categoría en una nueva columna binaria.</a:t>
                      </a:r>
                      <a:r>
                        <a:rPr lang="es-ES" sz="1400" dirty="0">
                          <a:effectLst/>
                        </a:rPr>
                        <a:t> </a:t>
                      </a:r>
                      <a:endParaRPr lang="es-ES" sz="1400" dirty="0"/>
                    </a:p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99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Titularidad</a:t>
                      </a:r>
                      <a:endParaRPr lang="es-E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1800" b="1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Tipo Equipamiento</a:t>
                      </a:r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err="1">
                          <a:solidFill>
                            <a:srgbClr val="FF0000"/>
                          </a:solidFill>
                        </a:rPr>
                        <a:t>LabelEncoder</a:t>
                      </a:r>
                      <a:endParaRPr lang="es-ES" sz="24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s-E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 una sola columna y asigna numeraciones considerando el orden implícito de las categorías</a:t>
                      </a:r>
                      <a:endParaRPr lang="es-ES" sz="1400" dirty="0"/>
                    </a:p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41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Sede</a:t>
                      </a:r>
                      <a:r>
                        <a:rPr lang="es-E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endParaRPr lang="es-E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1800" b="1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Entidad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Codificación de Frecuencia</a:t>
                      </a:r>
                    </a:p>
                    <a:p>
                      <a:pPr algn="ctr"/>
                      <a:endParaRPr lang="es-E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Asigna a cada categoría el número de veces que aparecen los datos.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764247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CD78893C-D654-CD4D-8BCC-A671646BA0C9}"/>
              </a:ext>
            </a:extLst>
          </p:cNvPr>
          <p:cNvSpPr txBox="1">
            <a:spLocks/>
          </p:cNvSpPr>
          <p:nvPr/>
        </p:nvSpPr>
        <p:spPr>
          <a:xfrm>
            <a:off x="6526876" y="1213274"/>
            <a:ext cx="40496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categóricas</a:t>
            </a:r>
            <a:endParaRPr lang="es-E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4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EFEC1-8A8F-DC44-9699-B9AB0B41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r>
              <a:rPr lang="es-ES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modelos</a:t>
            </a:r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90EC2E6-CAD7-A644-992D-A8865190D2AA}"/>
              </a:ext>
            </a:extLst>
          </p:cNvPr>
          <p:cNvGrpSpPr/>
          <p:nvPr/>
        </p:nvGrpSpPr>
        <p:grpSpPr>
          <a:xfrm>
            <a:off x="282632" y="2551780"/>
            <a:ext cx="11626735" cy="3075936"/>
            <a:chOff x="565264" y="3782064"/>
            <a:chExt cx="11626735" cy="307593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1C4FF463-CE3C-0647-88D0-57B6707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64" y="3782064"/>
              <a:ext cx="6716684" cy="307593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E39EE57-FACD-2E43-AD9E-4126FB84E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948" y="3785406"/>
              <a:ext cx="4910051" cy="3072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130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B4A1E-E116-B147-B1A0-18B5F683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Modelización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A9A4A1-23EF-074D-ACF7-3D58BE93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9" y="1690688"/>
            <a:ext cx="5740400" cy="393700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9D6C492-2016-8A49-B9CF-36DA5881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7" y="2727325"/>
            <a:ext cx="444594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EC82C4-9381-CA40-9465-EB12861EB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0" y="1713259"/>
            <a:ext cx="4559300" cy="393700"/>
          </a:xfrm>
          <a:prstGeom prst="rect">
            <a:avLst/>
          </a:prstGeom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568CCB06-4828-D442-BD56-92238F29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70" y="2713606"/>
            <a:ext cx="6834793" cy="37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228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A23568F6-DE5E-B848-B4B4-8C2DF57A2C82}"/>
              </a:ext>
            </a:extLst>
          </p:cNvPr>
          <p:cNvGrpSpPr>
            <a:grpSpLocks noChangeAspect="1"/>
          </p:cNvGrpSpPr>
          <p:nvPr/>
        </p:nvGrpSpPr>
        <p:grpSpPr>
          <a:xfrm>
            <a:off x="1090863" y="949571"/>
            <a:ext cx="10010273" cy="5908429"/>
            <a:chOff x="0" y="0"/>
            <a:chExt cx="10844451" cy="640079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2FFF40E-A89B-CD45-991C-802CC3F56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6684211" cy="342900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04C65F3-C5F7-C945-8A02-1819B1690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45"/>
            <a:stretch/>
          </p:blipFill>
          <p:spPr>
            <a:xfrm>
              <a:off x="5787177" y="0"/>
              <a:ext cx="5057273" cy="3429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A9A9D2D-76DD-0648-85D1-1A75B30C5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99580"/>
              <a:ext cx="6684211" cy="3001211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A8C2873-C4AA-EE4C-AC11-A221FDAF4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171"/>
            <a:stretch/>
          </p:blipFill>
          <p:spPr>
            <a:xfrm>
              <a:off x="5787177" y="3399579"/>
              <a:ext cx="5057274" cy="3001212"/>
            </a:xfrm>
            <a:prstGeom prst="rect">
              <a:avLst/>
            </a:prstGeom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B8E49A45-3DDF-D544-8D32-E0BDDF0B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22" y="-2444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r>
              <a:rPr lang="es-ES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 </a:t>
            </a:r>
            <a:r>
              <a:rPr lang="es-ES" sz="2800" b="1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clusters</a:t>
            </a:r>
            <a:endParaRPr lang="es-E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36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24F9D-303C-F744-94C9-41461141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94" y="1799248"/>
            <a:ext cx="7855117" cy="50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B7DD724-C3EA-204E-B64F-8FF9577C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Comparación de Modelos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8871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46CA6A3-7191-9E48-A1E0-7DE140D6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679"/>
            <a:ext cx="6096000" cy="5528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4B6663-89D5-5847-A14F-5D1111A3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76" y="828679"/>
            <a:ext cx="6004424" cy="5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Por el Amor de Dios 2007 (Detalle) Damien Hirst">
            <a:extLst>
              <a:ext uri="{FF2B5EF4-FFF2-40B4-BE49-F238E27FC236}">
                <a16:creationId xmlns:a16="http://schemas.microsoft.com/office/drawing/2014/main" id="{C98AED9D-8CEF-D648-A59E-89C5A7078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9" b="9823"/>
          <a:stretch/>
        </p:blipFill>
        <p:spPr bwMode="auto">
          <a:xfrm>
            <a:off x="8765406" y="1492332"/>
            <a:ext cx="3426594" cy="345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094701-CDBE-B44E-93E3-1CE574C8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01" y="1492333"/>
            <a:ext cx="3961750" cy="34526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30C5FA-8135-8742-9864-5A245EC8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2333"/>
            <a:ext cx="5157946" cy="3452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5946F4B-AF06-494B-A1DB-59FB1685F646}"/>
              </a:ext>
            </a:extLst>
          </p:cNvPr>
          <p:cNvSpPr txBox="1"/>
          <p:nvPr/>
        </p:nvSpPr>
        <p:spPr>
          <a:xfrm>
            <a:off x="757989" y="5281863"/>
            <a:ext cx="2757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-apple-system"/>
              </a:rPr>
              <a:t>Banksy</a:t>
            </a:r>
            <a:endParaRPr lang="es-ES" b="1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s-ES" i="1" dirty="0" err="1">
                <a:solidFill>
                  <a:srgbClr val="000000"/>
                </a:solidFill>
                <a:effectLst/>
                <a:latin typeface="-apple-system"/>
              </a:rPr>
              <a:t>Girl</a:t>
            </a:r>
            <a:r>
              <a:rPr lang="es-ES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s-ES" i="1" dirty="0" err="1">
                <a:solidFill>
                  <a:srgbClr val="000000"/>
                </a:solidFill>
                <a:effectLst/>
                <a:latin typeface="-apple-system"/>
              </a:rPr>
              <a:t>with</a:t>
            </a:r>
            <a:r>
              <a:rPr lang="es-ES" i="1" dirty="0">
                <a:solidFill>
                  <a:srgbClr val="000000"/>
                </a:solidFill>
                <a:effectLst/>
                <a:latin typeface="-apple-system"/>
              </a:rPr>
              <a:t> red </a:t>
            </a:r>
            <a:r>
              <a:rPr lang="es-ES" i="1" dirty="0" err="1">
                <a:solidFill>
                  <a:srgbClr val="000000"/>
                </a:solidFill>
                <a:effectLst/>
                <a:latin typeface="-apple-system"/>
              </a:rPr>
              <a:t>balloon</a:t>
            </a:r>
            <a:r>
              <a:rPr lang="es-ES" b="1" dirty="0">
                <a:solidFill>
                  <a:srgbClr val="000000"/>
                </a:solidFill>
                <a:latin typeface="-apple-system"/>
              </a:rPr>
              <a:t> (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2006)</a:t>
            </a:r>
          </a:p>
          <a:p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5 de octubre de 2018</a:t>
            </a:r>
            <a:endParaRPr lang="es-ES" dirty="0">
              <a:solidFill>
                <a:srgbClr val="000000"/>
              </a:solidFill>
              <a:latin typeface="-apple-system"/>
            </a:endParaRPr>
          </a:p>
          <a:p>
            <a:r>
              <a:rPr lang="es-ES" b="1" i="1" dirty="0">
                <a:solidFill>
                  <a:srgbClr val="000000"/>
                </a:solidFill>
                <a:effectLst/>
                <a:latin typeface="-apple-system"/>
              </a:rPr>
              <a:t>1.042.000 libras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60C9EBB-CFDD-DB45-823B-B7AE3E77D566}"/>
              </a:ext>
            </a:extLst>
          </p:cNvPr>
          <p:cNvSpPr txBox="1"/>
          <p:nvPr/>
        </p:nvSpPr>
        <p:spPr>
          <a:xfrm>
            <a:off x="5594955" y="5221288"/>
            <a:ext cx="1882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-apple-system"/>
              </a:rPr>
              <a:t>Maurizio</a:t>
            </a: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s-ES" b="1" dirty="0" err="1">
                <a:solidFill>
                  <a:srgbClr val="000000"/>
                </a:solidFill>
                <a:latin typeface="-apple-system"/>
              </a:rPr>
              <a:t>Cattelan</a:t>
            </a:r>
            <a:endParaRPr lang="es-ES" b="1" dirty="0">
              <a:solidFill>
                <a:srgbClr val="000000"/>
              </a:solidFill>
              <a:latin typeface="-apple-system"/>
            </a:endParaRPr>
          </a:p>
          <a:p>
            <a:r>
              <a:rPr lang="es-ES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Comediante</a:t>
            </a:r>
            <a:r>
              <a:rPr lang="es-ES" b="1" dirty="0">
                <a:solidFill>
                  <a:srgbClr val="000000"/>
                </a:solidFill>
                <a:latin typeface="-apple-system"/>
              </a:rPr>
              <a:t> </a:t>
            </a:r>
          </a:p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2019</a:t>
            </a:r>
            <a:endParaRPr lang="es-E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s-ES" b="1" i="1" dirty="0">
                <a:solidFill>
                  <a:srgbClr val="000000"/>
                </a:solidFill>
                <a:latin typeface="-apple-system"/>
              </a:rPr>
              <a:t>120.000 USD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0A4168-CC0F-144D-8F74-7521B7376230}"/>
              </a:ext>
            </a:extLst>
          </p:cNvPr>
          <p:cNvSpPr txBox="1"/>
          <p:nvPr/>
        </p:nvSpPr>
        <p:spPr>
          <a:xfrm>
            <a:off x="9352819" y="5221288"/>
            <a:ext cx="2159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-apple-system"/>
              </a:rPr>
              <a:t>Damien</a:t>
            </a: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-apple-system"/>
              </a:rPr>
              <a:t>Hirst</a:t>
            </a:r>
            <a:endParaRPr lang="es-ES" b="1" dirty="0">
              <a:solidFill>
                <a:srgbClr val="000000"/>
              </a:solidFill>
              <a:latin typeface="-apple-system"/>
            </a:endParaRPr>
          </a:p>
          <a:p>
            <a:r>
              <a:rPr lang="es-ES" i="1" dirty="0" err="1">
                <a:solidFill>
                  <a:srgbClr val="202122"/>
                </a:solidFill>
                <a:latin typeface="Arial" panose="020B0604020202020204" pitchFamily="34" charset="0"/>
              </a:rPr>
              <a:t>For</a:t>
            </a:r>
            <a:r>
              <a:rPr lang="es-ES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i="1" dirty="0" err="1">
                <a:solidFill>
                  <a:srgbClr val="202122"/>
                </a:solidFill>
                <a:latin typeface="Arial" panose="020B0604020202020204" pitchFamily="34" charset="0"/>
              </a:rPr>
              <a:t>the</a:t>
            </a:r>
            <a:r>
              <a:rPr lang="es-ES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i="1" dirty="0" err="1">
                <a:solidFill>
                  <a:srgbClr val="202122"/>
                </a:solidFill>
                <a:latin typeface="Arial" panose="020B0604020202020204" pitchFamily="34" charset="0"/>
              </a:rPr>
              <a:t>love</a:t>
            </a:r>
            <a:r>
              <a:rPr lang="es-ES" i="1" dirty="0">
                <a:solidFill>
                  <a:srgbClr val="202122"/>
                </a:solidFill>
                <a:latin typeface="Arial" panose="020B0604020202020204" pitchFamily="34" charset="0"/>
              </a:rPr>
              <a:t> of </a:t>
            </a:r>
            <a:r>
              <a:rPr lang="es-ES" i="1" dirty="0" err="1">
                <a:solidFill>
                  <a:srgbClr val="202122"/>
                </a:solidFill>
                <a:latin typeface="Arial" panose="020B0604020202020204" pitchFamily="34" charset="0"/>
              </a:rPr>
              <a:t>God</a:t>
            </a:r>
            <a:endParaRPr lang="es-ES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2007</a:t>
            </a:r>
            <a:endParaRPr lang="es-E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s-ES" b="1" i="1" dirty="0">
                <a:solidFill>
                  <a:srgbClr val="000000"/>
                </a:solidFill>
                <a:latin typeface="-apple-system"/>
              </a:rPr>
              <a:t>74 millones €</a:t>
            </a:r>
          </a:p>
        </p:txBody>
      </p:sp>
    </p:spTree>
    <p:extLst>
      <p:ext uri="{BB962C8B-B14F-4D97-AF65-F5344CB8AC3E}">
        <p14:creationId xmlns:p14="http://schemas.microsoft.com/office/powerpoint/2010/main" val="430803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351C85CA-B241-4743-9F3E-4B1D2363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781"/>
            <a:ext cx="5838171" cy="49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AACF356E-CAA1-1B47-BE97-6C0BE3F53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829" y="1058781"/>
            <a:ext cx="5838171" cy="48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25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E1308DB-ACBF-8F46-96C0-D875DD285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288"/>
            <a:ext cx="12192000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26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3A61BD1-3AB8-0940-8483-11F48D6B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4" y="4302182"/>
            <a:ext cx="11151973" cy="241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2D3D24-0297-3344-9BEF-FE8A3718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4" y="1016000"/>
            <a:ext cx="11125200" cy="2413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43A7E5-C74E-B440-9472-07ACF766B0B8}"/>
              </a:ext>
            </a:extLst>
          </p:cNvPr>
          <p:cNvSpPr txBox="1"/>
          <p:nvPr/>
        </p:nvSpPr>
        <p:spPr>
          <a:xfrm>
            <a:off x="215153" y="376518"/>
            <a:ext cx="3118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Agrupación </a:t>
            </a:r>
            <a:r>
              <a:rPr lang="es-ES" sz="2000" b="1" dirty="0" err="1"/>
              <a:t>Kmeans</a:t>
            </a:r>
            <a:r>
              <a:rPr lang="es-ES" sz="2000" b="1" dirty="0"/>
              <a:t> - Sedes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956BBC-508E-9444-AB51-26F8FAB0C0FF}"/>
              </a:ext>
            </a:extLst>
          </p:cNvPr>
          <p:cNvSpPr txBox="1"/>
          <p:nvPr/>
        </p:nvSpPr>
        <p:spPr>
          <a:xfrm>
            <a:off x="224119" y="3702419"/>
            <a:ext cx="3361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Agrupación Jerárquica - Sedes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EDB5581-BB5A-CC45-8F35-F1DDA1D99628}"/>
              </a:ext>
            </a:extLst>
          </p:cNvPr>
          <p:cNvSpPr txBox="1"/>
          <p:nvPr/>
        </p:nvSpPr>
        <p:spPr>
          <a:xfrm>
            <a:off x="11022740" y="2347327"/>
            <a:ext cx="737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MACBA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B5ACFB-6A15-904C-8038-3C1F5FE93EBB}"/>
              </a:ext>
            </a:extLst>
          </p:cNvPr>
          <p:cNvSpPr txBox="1"/>
          <p:nvPr/>
        </p:nvSpPr>
        <p:spPr>
          <a:xfrm>
            <a:off x="9635062" y="2771444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Cosmo</a:t>
            </a:r>
            <a:endParaRPr lang="es-ES" sz="1400" dirty="0"/>
          </a:p>
          <a:p>
            <a:r>
              <a:rPr lang="es-ES" sz="1400" dirty="0"/>
              <a:t>Caixa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499408B-359F-2840-96DF-6D3CC95F3619}"/>
              </a:ext>
            </a:extLst>
          </p:cNvPr>
          <p:cNvSpPr txBox="1"/>
          <p:nvPr/>
        </p:nvSpPr>
        <p:spPr>
          <a:xfrm>
            <a:off x="8849324" y="1390437"/>
            <a:ext cx="65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Caixa</a:t>
            </a:r>
          </a:p>
          <a:p>
            <a:r>
              <a:rPr lang="es-ES" sz="1400" dirty="0" err="1"/>
              <a:t>Forum</a:t>
            </a:r>
            <a:endParaRPr lang="es-ES" sz="1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8A381F-7B25-F342-93A5-5013FB22D529}"/>
              </a:ext>
            </a:extLst>
          </p:cNvPr>
          <p:cNvSpPr txBox="1"/>
          <p:nvPr/>
        </p:nvSpPr>
        <p:spPr>
          <a:xfrm>
            <a:off x="10272402" y="1624454"/>
            <a:ext cx="88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Fundació</a:t>
            </a:r>
            <a:r>
              <a:rPr lang="es-ES" sz="1400" dirty="0"/>
              <a:t> </a:t>
            </a:r>
          </a:p>
          <a:p>
            <a:r>
              <a:rPr lang="es-ES" sz="1400" dirty="0"/>
              <a:t>Miró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430046-ED3C-D146-9BF9-B71D77A34E11}"/>
              </a:ext>
            </a:extLst>
          </p:cNvPr>
          <p:cNvSpPr txBox="1"/>
          <p:nvPr/>
        </p:nvSpPr>
        <p:spPr>
          <a:xfrm>
            <a:off x="11031708" y="5619440"/>
            <a:ext cx="737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MACBA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D81A84-47A6-9D44-ADC3-7A3B29E70E46}"/>
              </a:ext>
            </a:extLst>
          </p:cNvPr>
          <p:cNvSpPr txBox="1"/>
          <p:nvPr/>
        </p:nvSpPr>
        <p:spPr>
          <a:xfrm>
            <a:off x="9644030" y="604355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Cosmo</a:t>
            </a:r>
            <a:endParaRPr lang="es-ES" sz="1400" dirty="0"/>
          </a:p>
          <a:p>
            <a:r>
              <a:rPr lang="es-ES" sz="1400" dirty="0"/>
              <a:t>Caixa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0E403B5-2574-0641-93F2-31D9AEC5C3D5}"/>
              </a:ext>
            </a:extLst>
          </p:cNvPr>
          <p:cNvSpPr txBox="1"/>
          <p:nvPr/>
        </p:nvSpPr>
        <p:spPr>
          <a:xfrm>
            <a:off x="8858292" y="4662550"/>
            <a:ext cx="65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Caixa</a:t>
            </a:r>
          </a:p>
          <a:p>
            <a:r>
              <a:rPr lang="es-ES" sz="1400" dirty="0" err="1"/>
              <a:t>Forum</a:t>
            </a:r>
            <a:endParaRPr lang="es-ES" sz="1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DC59DC-F194-0648-8AE6-DFFF1EC4CA35}"/>
              </a:ext>
            </a:extLst>
          </p:cNvPr>
          <p:cNvSpPr txBox="1"/>
          <p:nvPr/>
        </p:nvSpPr>
        <p:spPr>
          <a:xfrm>
            <a:off x="10281370" y="4896567"/>
            <a:ext cx="88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Fundació</a:t>
            </a:r>
            <a:r>
              <a:rPr lang="es-ES" sz="1400" dirty="0"/>
              <a:t> </a:t>
            </a:r>
          </a:p>
          <a:p>
            <a:r>
              <a:rPr lang="es-ES" sz="1400" dirty="0"/>
              <a:t>Miró</a:t>
            </a:r>
          </a:p>
        </p:txBody>
      </p:sp>
    </p:spTree>
    <p:extLst>
      <p:ext uri="{BB962C8B-B14F-4D97-AF65-F5344CB8AC3E}">
        <p14:creationId xmlns:p14="http://schemas.microsoft.com/office/powerpoint/2010/main" val="485354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id="{EE3F1874-71DC-1546-920E-ADE32575E6A7}"/>
              </a:ext>
            </a:extLst>
          </p:cNvPr>
          <p:cNvGrpSpPr/>
          <p:nvPr/>
        </p:nvGrpSpPr>
        <p:grpSpPr>
          <a:xfrm>
            <a:off x="847400" y="1064723"/>
            <a:ext cx="11064161" cy="2404140"/>
            <a:chOff x="847400" y="1064723"/>
            <a:chExt cx="11064161" cy="240414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99CE059-109E-174B-8F78-D1383D10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00" y="1064723"/>
              <a:ext cx="11064161" cy="2402504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19972EA0-9612-C240-9804-93CFE78B6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5577" y="1064723"/>
              <a:ext cx="686897" cy="2404140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68230FA-0E66-F74B-9850-43A355BC3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00" y="4314894"/>
            <a:ext cx="11064161" cy="23607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F19FB86-C10C-894E-B2D7-5505F36AB54B}"/>
              </a:ext>
            </a:extLst>
          </p:cNvPr>
          <p:cNvSpPr txBox="1"/>
          <p:nvPr/>
        </p:nvSpPr>
        <p:spPr>
          <a:xfrm>
            <a:off x="8756954" y="1427754"/>
            <a:ext cx="1132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Fundació</a:t>
            </a:r>
            <a:r>
              <a:rPr lang="es-ES" dirty="0"/>
              <a:t> </a:t>
            </a:r>
          </a:p>
          <a:p>
            <a:r>
              <a:rPr lang="es-ES" dirty="0"/>
              <a:t>"la Caixa"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E6260EE-1F97-314F-8402-5BB186410BD7}"/>
              </a:ext>
            </a:extLst>
          </p:cNvPr>
          <p:cNvSpPr txBox="1"/>
          <p:nvPr/>
        </p:nvSpPr>
        <p:spPr>
          <a:xfrm>
            <a:off x="1326780" y="2132973"/>
            <a:ext cx="2570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Institut</a:t>
            </a:r>
            <a:r>
              <a:rPr lang="es-ES" dirty="0"/>
              <a:t> de Cultura. </a:t>
            </a:r>
          </a:p>
          <a:p>
            <a:r>
              <a:rPr lang="es-ES" dirty="0" err="1"/>
              <a:t>Ajuntament</a:t>
            </a:r>
            <a:r>
              <a:rPr lang="es-ES" dirty="0"/>
              <a:t> de Barcelona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573CD4-64C9-A042-AF8E-80F73232C70A}"/>
              </a:ext>
            </a:extLst>
          </p:cNvPr>
          <p:cNvSpPr txBox="1"/>
          <p:nvPr/>
        </p:nvSpPr>
        <p:spPr>
          <a:xfrm>
            <a:off x="5231530" y="5225865"/>
            <a:ext cx="2570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Institut</a:t>
            </a:r>
            <a:r>
              <a:rPr lang="es-ES" dirty="0"/>
              <a:t> de Cultura. </a:t>
            </a:r>
          </a:p>
          <a:p>
            <a:r>
              <a:rPr lang="es-ES" dirty="0" err="1"/>
              <a:t>Ajuntament</a:t>
            </a:r>
            <a:r>
              <a:rPr lang="es-ES" dirty="0"/>
              <a:t> de Barcelona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A050A60-0DD3-5D4E-9576-BA9ADF82C243}"/>
              </a:ext>
            </a:extLst>
          </p:cNvPr>
          <p:cNvSpPr txBox="1"/>
          <p:nvPr/>
        </p:nvSpPr>
        <p:spPr>
          <a:xfrm>
            <a:off x="10811433" y="3008549"/>
            <a:ext cx="968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MACBA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B9255D6-1C78-D741-B307-D9CF2B9414E0}"/>
              </a:ext>
            </a:extLst>
          </p:cNvPr>
          <p:cNvSpPr txBox="1"/>
          <p:nvPr/>
        </p:nvSpPr>
        <p:spPr>
          <a:xfrm>
            <a:off x="9773254" y="2213969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Fundació</a:t>
            </a:r>
            <a:r>
              <a:rPr lang="es-ES" dirty="0"/>
              <a:t> </a:t>
            </a:r>
          </a:p>
          <a:p>
            <a:r>
              <a:rPr lang="es-ES" dirty="0"/>
              <a:t>Miró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8C4EDEF-6D03-6F45-BC83-6A0041E2BC00}"/>
              </a:ext>
            </a:extLst>
          </p:cNvPr>
          <p:cNvSpPr txBox="1"/>
          <p:nvPr/>
        </p:nvSpPr>
        <p:spPr>
          <a:xfrm>
            <a:off x="8747993" y="4502635"/>
            <a:ext cx="1132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Fundació</a:t>
            </a:r>
            <a:r>
              <a:rPr lang="es-ES" dirty="0"/>
              <a:t> </a:t>
            </a:r>
          </a:p>
          <a:p>
            <a:r>
              <a:rPr lang="es-ES" dirty="0"/>
              <a:t>"la Caixa"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B910628-CA3C-8745-B24F-7729109B1AFA}"/>
              </a:ext>
            </a:extLst>
          </p:cNvPr>
          <p:cNvSpPr txBox="1"/>
          <p:nvPr/>
        </p:nvSpPr>
        <p:spPr>
          <a:xfrm>
            <a:off x="10802472" y="6083430"/>
            <a:ext cx="968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MACBA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426B79E-C7CC-6643-8853-E99644B2DF2B}"/>
              </a:ext>
            </a:extLst>
          </p:cNvPr>
          <p:cNvSpPr txBox="1"/>
          <p:nvPr/>
        </p:nvSpPr>
        <p:spPr>
          <a:xfrm>
            <a:off x="9764293" y="5288850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Fundació</a:t>
            </a:r>
            <a:r>
              <a:rPr lang="es-ES" dirty="0"/>
              <a:t> </a:t>
            </a:r>
          </a:p>
          <a:p>
            <a:r>
              <a:rPr lang="es-ES" dirty="0"/>
              <a:t>Miró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F85757-DEC7-DF48-AEA1-1B873F5014A7}"/>
              </a:ext>
            </a:extLst>
          </p:cNvPr>
          <p:cNvSpPr txBox="1"/>
          <p:nvPr/>
        </p:nvSpPr>
        <p:spPr>
          <a:xfrm>
            <a:off x="215153" y="376518"/>
            <a:ext cx="3542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Agrupación </a:t>
            </a:r>
            <a:r>
              <a:rPr lang="es-ES" sz="2000" b="1" dirty="0" err="1"/>
              <a:t>Kmeans</a:t>
            </a:r>
            <a:r>
              <a:rPr lang="es-ES" sz="2000" b="1" dirty="0"/>
              <a:t> - Entidades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5354FC7-6679-D846-ADE2-90D67CA56335}"/>
              </a:ext>
            </a:extLst>
          </p:cNvPr>
          <p:cNvSpPr txBox="1"/>
          <p:nvPr/>
        </p:nvSpPr>
        <p:spPr>
          <a:xfrm>
            <a:off x="224119" y="3702419"/>
            <a:ext cx="3785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Agrupación Jerárquica - Entidades</a:t>
            </a:r>
          </a:p>
        </p:txBody>
      </p:sp>
    </p:spTree>
    <p:extLst>
      <p:ext uri="{BB962C8B-B14F-4D97-AF65-F5344CB8AC3E}">
        <p14:creationId xmlns:p14="http://schemas.microsoft.com/office/powerpoint/2010/main" val="379847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149204-8FBA-CF4A-9F77-BBE313F5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121920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418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0D121-D4A1-C949-849F-F663A5E3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Cálculo del rendimiento</a:t>
            </a:r>
            <a:endParaRPr lang="es-E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BC01D2-0396-1540-9EBC-5D4F13A6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241" y="1790700"/>
            <a:ext cx="88265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851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E7BA3-0B27-1047-85D8-3887B9EA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035B3C-6132-3543-8365-EB6D76E6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5964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Parece que en el mundo de la cultura el ML nos puede ayudar a aflorar algún tipo de información que permanece oculta a nuestro análisis rutinario.</a:t>
            </a:r>
          </a:p>
          <a:p>
            <a:r>
              <a:rPr lang="es-ES" dirty="0"/>
              <a:t>Me atrevo a decir que nos puede llevar a otros campos, a otros territorios, a otra forma de abordar los datos que a priori no habíamos detectado.</a:t>
            </a:r>
          </a:p>
          <a:p>
            <a:r>
              <a:rPr lang="es-ES" dirty="0"/>
              <a:t>Lo que parece que es insuficiente es la </a:t>
            </a:r>
            <a:r>
              <a:rPr lang="es-ES" b="1" dirty="0"/>
              <a:t>calidad del dato </a:t>
            </a:r>
            <a:r>
              <a:rPr lang="es-ES" dirty="0"/>
              <a:t>con el que contamos a día de hoy para valorar el ámbito de la cultura y la creación. </a:t>
            </a:r>
          </a:p>
          <a:p>
            <a:r>
              <a:rPr lang="es-ES" dirty="0"/>
              <a:t>Se torna necesario definir parámetros válidos y sistemas de medición efectivos con el fin de obtener datos relevantes y significativos para el sector.</a:t>
            </a:r>
          </a:p>
          <a:p>
            <a:r>
              <a:rPr lang="es-ES" dirty="0"/>
              <a:t>Pero hay que tener en cuenta que, tratándose de cultura: </a:t>
            </a:r>
            <a:r>
              <a:rPr lang="es-ES" sz="2800" dirty="0">
                <a:solidFill>
                  <a:srgbClr val="FF0000"/>
                </a:solidFill>
              </a:rPr>
              <a:t>“</a:t>
            </a:r>
            <a:r>
              <a:rPr lang="es-ES" sz="2800" i="1" dirty="0">
                <a:solidFill>
                  <a:srgbClr val="FF0000"/>
                </a:solidFill>
              </a:rPr>
              <a:t>ni todo lo mensurable merece ser evaluado, ni todo lo que merece ser evaluado puede medirse</a:t>
            </a:r>
            <a:r>
              <a:rPr lang="es-ES" sz="2800" dirty="0">
                <a:solidFill>
                  <a:srgbClr val="FF0000"/>
                </a:solidFill>
              </a:rPr>
              <a:t>”.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37B730-6C10-0B47-8E55-AF6606F7B1EC}"/>
              </a:ext>
            </a:extLst>
          </p:cNvPr>
          <p:cNvSpPr txBox="1"/>
          <p:nvPr/>
        </p:nvSpPr>
        <p:spPr>
          <a:xfrm>
            <a:off x="6656832" y="987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655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81E628-C20A-A74B-8460-1C6AB68DD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9" t="31941" r="2595" b="13605"/>
          <a:stretch/>
        </p:blipFill>
        <p:spPr>
          <a:xfrm>
            <a:off x="1849774" y="2186110"/>
            <a:ext cx="8492451" cy="192504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B146EF-15D1-0A41-AA30-112E4E27D67A}"/>
              </a:ext>
            </a:extLst>
          </p:cNvPr>
          <p:cNvSpPr txBox="1"/>
          <p:nvPr/>
        </p:nvSpPr>
        <p:spPr>
          <a:xfrm>
            <a:off x="5866029" y="4237244"/>
            <a:ext cx="462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El libro de los abrazos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. Eduardo Galeano, 1993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502CA50-2381-FF41-A305-A2ADB083A8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¡¡¡Muchas gracias!!!</a:t>
            </a:r>
            <a:endParaRPr lang="es-E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566B60-D246-8643-AAD5-0ED418D55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74" y="5083008"/>
            <a:ext cx="482600" cy="469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F7020B-3935-F041-A486-E8E519D1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74" y="5804237"/>
            <a:ext cx="546100" cy="4953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82D4431-4F91-034E-AA86-E7E5D6FA6A03}"/>
              </a:ext>
            </a:extLst>
          </p:cNvPr>
          <p:cNvSpPr txBox="1"/>
          <p:nvPr/>
        </p:nvSpPr>
        <p:spPr>
          <a:xfrm>
            <a:off x="2325094" y="586722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 err="1">
                <a:solidFill>
                  <a:srgbClr val="636C76"/>
                </a:solidFill>
                <a:effectLst/>
                <a:latin typeface="-apple-system"/>
              </a:rPr>
              <a:t>EstebanAndueza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C87458D-A596-5F47-B2AB-0C378D98DDAC}"/>
              </a:ext>
            </a:extLst>
          </p:cNvPr>
          <p:cNvSpPr txBox="1"/>
          <p:nvPr/>
        </p:nvSpPr>
        <p:spPr>
          <a:xfrm>
            <a:off x="2325094" y="511494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636C76"/>
                </a:solidFill>
                <a:latin typeface="-apple-system"/>
              </a:rPr>
              <a:t>e</a:t>
            </a:r>
            <a:r>
              <a:rPr lang="es-ES" b="0" i="0" dirty="0" err="1">
                <a:solidFill>
                  <a:srgbClr val="636C76"/>
                </a:solidFill>
                <a:effectLst/>
                <a:latin typeface="-apple-system"/>
              </a:rPr>
              <a:t>stebanandueza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592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la izquierda, detalle de 'Las meninas' de Velázquez. A la derecha, detalle de una de las pinturas de la serie 'Las meninas' de Picasso.">
            <a:extLst>
              <a:ext uri="{FF2B5EF4-FFF2-40B4-BE49-F238E27FC236}">
                <a16:creationId xmlns:a16="http://schemas.microsoft.com/office/drawing/2014/main" id="{A219BA0A-7017-2349-B2DD-0BF443DBB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40" y="3494168"/>
            <a:ext cx="3763019" cy="264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ntaine">
            <a:extLst>
              <a:ext uri="{FF2B5EF4-FFF2-40B4-BE49-F238E27FC236}">
                <a16:creationId xmlns:a16="http://schemas.microsoft.com/office/drawing/2014/main" id="{9927BC26-85A5-BD45-87FD-1B605E40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41" y="3651726"/>
            <a:ext cx="2377418" cy="29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176237F-97C8-2245-A45F-152A1C772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86" y="790844"/>
            <a:ext cx="3517541" cy="26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0E02130-C118-4A4B-ABE9-AC3DFC8E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489" y="793032"/>
            <a:ext cx="3725470" cy="24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A8A2262-64A6-2C45-A808-E5357D917054}"/>
              </a:ext>
            </a:extLst>
          </p:cNvPr>
          <p:cNvSpPr txBox="1"/>
          <p:nvPr/>
        </p:nvSpPr>
        <p:spPr>
          <a:xfrm>
            <a:off x="289797" y="144513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¿Cómo medir la participación </a:t>
            </a:r>
          </a:p>
          <a:p>
            <a:r>
              <a:rPr lang="es-ES" dirty="0"/>
              <a:t>cultural de la población?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D92807-64D2-FD44-B666-5D78103BC889}"/>
              </a:ext>
            </a:extLst>
          </p:cNvPr>
          <p:cNvSpPr txBox="1"/>
          <p:nvPr/>
        </p:nvSpPr>
        <p:spPr>
          <a:xfrm>
            <a:off x="8833991" y="150649"/>
            <a:ext cx="306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¿Cómo evaluar el impacto </a:t>
            </a:r>
          </a:p>
          <a:p>
            <a:pPr algn="r"/>
            <a:r>
              <a:rPr lang="es-ES" dirty="0"/>
              <a:t>de la cultura en la comunidad?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4C5EAE-60C6-8D4C-BD82-14B3AF968541}"/>
              </a:ext>
            </a:extLst>
          </p:cNvPr>
          <p:cNvSpPr txBox="1"/>
          <p:nvPr/>
        </p:nvSpPr>
        <p:spPr>
          <a:xfrm>
            <a:off x="27484" y="4941597"/>
            <a:ext cx="2642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¿Cómo reconocer</a:t>
            </a:r>
          </a:p>
          <a:p>
            <a:r>
              <a:rPr lang="es-ES" dirty="0"/>
              <a:t> el valor de la cultura </a:t>
            </a:r>
          </a:p>
          <a:p>
            <a:r>
              <a:rPr lang="es-ES" dirty="0"/>
              <a:t>y las creaciones artísticas?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0CA18A-6A3B-5B4D-950C-CAEE549FDC44}"/>
              </a:ext>
            </a:extLst>
          </p:cNvPr>
          <p:cNvSpPr txBox="1"/>
          <p:nvPr/>
        </p:nvSpPr>
        <p:spPr>
          <a:xfrm>
            <a:off x="7665722" y="6238037"/>
            <a:ext cx="423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¿Cómo identificar las creaciones que serán </a:t>
            </a:r>
          </a:p>
          <a:p>
            <a:pPr algn="r"/>
            <a:r>
              <a:rPr lang="es-ES" dirty="0"/>
              <a:t>vitales para la humanidad  en el futuro?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2AB1AF9-ACF4-1940-B449-5B8557782E66}"/>
              </a:ext>
            </a:extLst>
          </p:cNvPr>
          <p:cNvSpPr/>
          <p:nvPr/>
        </p:nvSpPr>
        <p:spPr>
          <a:xfrm>
            <a:off x="4179045" y="2496971"/>
            <a:ext cx="2943225" cy="19943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/>
              <a:t>Key</a:t>
            </a:r>
          </a:p>
          <a:p>
            <a:pPr algn="ctr"/>
            <a:r>
              <a:rPr lang="es-ES" sz="3600" dirty="0" err="1"/>
              <a:t>Questions</a:t>
            </a:r>
            <a:r>
              <a:rPr lang="es-ES" sz="3600" dirty="0"/>
              <a:t>  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099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96C37-1AE5-C244-A1C4-8C294F76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31437"/>
            <a:ext cx="11959389" cy="2387600"/>
          </a:xfrm>
        </p:spPr>
        <p:txBody>
          <a:bodyPr>
            <a:normAutofit fontScale="90000"/>
          </a:bodyPr>
          <a:lstStyle/>
          <a:p>
            <a:pPr>
              <a:lnSpc>
                <a:spcPts val="6000"/>
              </a:lnSpc>
            </a:pPr>
            <a:r>
              <a:rPr lang="es-ES" sz="4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puede aportar </a:t>
            </a:r>
            <a:br>
              <a:rPr lang="es-ES" sz="4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4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Machine </a:t>
            </a:r>
            <a:r>
              <a:rPr lang="es-ES" sz="44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br>
              <a:rPr lang="es-ES" sz="4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4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el ámbito </a:t>
            </a:r>
            <a:br>
              <a:rPr lang="es-ES" sz="4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4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la cultura y la creación?</a:t>
            </a:r>
          </a:p>
        </p:txBody>
      </p:sp>
      <p:pic>
        <p:nvPicPr>
          <p:cNvPr id="4" name="Picture 2" descr="Guernica 1937Pablo Picasso.Impresión en lienzo de alta calidad imagen 1">
            <a:extLst>
              <a:ext uri="{FF2B5EF4-FFF2-40B4-BE49-F238E27FC236}">
                <a16:creationId xmlns:a16="http://schemas.microsoft.com/office/drawing/2014/main" id="{A0EA4CA4-A1E0-924F-AF17-F3943AF2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57432"/>
          <a:stretch/>
        </p:blipFill>
        <p:spPr bwMode="auto">
          <a:xfrm>
            <a:off x="-12032" y="4235118"/>
            <a:ext cx="12192000" cy="21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22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0776D-6856-FA49-BA8A-AC206BE7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77953-82C5-D642-AE31-2DC2913B5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Justificación</a:t>
            </a:r>
          </a:p>
          <a:p>
            <a:r>
              <a:rPr lang="es-ES" sz="2400" dirty="0"/>
              <a:t>Objetivos</a:t>
            </a:r>
          </a:p>
          <a:p>
            <a:r>
              <a:rPr lang="es-ES" sz="2400" dirty="0"/>
              <a:t>Conjunto de datos</a:t>
            </a:r>
          </a:p>
          <a:p>
            <a:r>
              <a:rPr lang="es-ES" sz="2400" dirty="0"/>
              <a:t>Limpieza de datos</a:t>
            </a:r>
          </a:p>
          <a:p>
            <a:r>
              <a:rPr lang="es-ES" sz="2400" dirty="0"/>
              <a:t>EDA (</a:t>
            </a:r>
            <a:r>
              <a:rPr lang="es-ES" sz="2400" dirty="0" err="1"/>
              <a:t>exploratory</a:t>
            </a:r>
            <a:r>
              <a:rPr lang="es-ES" sz="2400" dirty="0"/>
              <a:t> data </a:t>
            </a:r>
            <a:r>
              <a:rPr lang="es-ES" sz="2400" dirty="0" err="1"/>
              <a:t>analysis</a:t>
            </a:r>
            <a:r>
              <a:rPr lang="es-ES" sz="2400" dirty="0"/>
              <a:t>)</a:t>
            </a:r>
          </a:p>
          <a:p>
            <a:r>
              <a:rPr lang="es-ES" sz="2400" dirty="0" err="1"/>
              <a:t>Preprocesado</a:t>
            </a:r>
            <a:endParaRPr lang="es-ES" sz="2400" dirty="0"/>
          </a:p>
          <a:p>
            <a:r>
              <a:rPr lang="es-ES" sz="2400" dirty="0"/>
              <a:t>Modelización</a:t>
            </a:r>
          </a:p>
          <a:p>
            <a:r>
              <a:rPr lang="es-ES" sz="2400" dirty="0"/>
              <a:t>Comparación de modelos</a:t>
            </a:r>
          </a:p>
          <a:p>
            <a:r>
              <a:rPr lang="es-ES" sz="2400" dirty="0"/>
              <a:t>Conclusiones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07506F-4B38-1844-A977-4FF7BD995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28" y="1027906"/>
            <a:ext cx="6390895" cy="479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3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E7BA3-0B27-1047-85D8-3887B9EA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035B3C-6132-3543-8365-EB6D76E6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3063" cy="48278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7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PROPÓSITO GENERAL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s-ES" sz="1700" dirty="0">
                <a:solidFill>
                  <a:srgbClr val="000000"/>
                </a:solidFill>
                <a:latin typeface="Helvetica Neue" panose="02000503000000020004" pitchFamily="2" charset="0"/>
                <a:ea typeface="Times New Roman" panose="02020603050405020304" pitchFamily="18" charset="0"/>
              </a:rPr>
              <a:t>V</a:t>
            </a:r>
            <a:r>
              <a:rPr lang="es-ES" sz="17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alorar en qué medida la Ciencia de Datos y los sistemas de Machine </a:t>
            </a:r>
            <a:r>
              <a:rPr lang="es-ES" sz="17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Learning</a:t>
            </a:r>
            <a:r>
              <a:rPr lang="es-ES" sz="17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 son válidos y efectivos para ser aplicados en el sector de la cultura, la creación artística y la producción cultural.</a:t>
            </a:r>
            <a:endParaRPr lang="es-E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s-ES" sz="17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s-ES" sz="1700" b="1" dirty="0">
                <a:solidFill>
                  <a:srgbClr val="000000"/>
                </a:solidFill>
                <a:latin typeface="Helvetica Neue" panose="02000503000000020004" pitchFamily="2" charset="0"/>
              </a:rPr>
              <a:t>OBJETIVOS ESPECÍFICOS</a:t>
            </a:r>
          </a:p>
          <a:p>
            <a:pPr>
              <a:lnSpc>
                <a:spcPct val="160000"/>
              </a:lnSpc>
            </a:pPr>
            <a:r>
              <a:rPr lang="es-ES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Experimentar diferentes formas de trabajo en bases de datos con variables categóricas.</a:t>
            </a:r>
          </a:p>
          <a:p>
            <a:pPr>
              <a:lnSpc>
                <a:spcPct val="160000"/>
              </a:lnSpc>
            </a:pPr>
            <a:r>
              <a:rPr lang="es-ES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Aplicar modelos de Machine </a:t>
            </a:r>
            <a:r>
              <a:rPr lang="es-ES" sz="17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Learning</a:t>
            </a:r>
            <a:r>
              <a:rPr lang="es-ES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 en conjuntos de datos procedentes del ámbito cultural.</a:t>
            </a:r>
          </a:p>
          <a:p>
            <a:pPr>
              <a:lnSpc>
                <a:spcPct val="160000"/>
              </a:lnSpc>
            </a:pPr>
            <a:r>
              <a:rPr lang="es-ES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Detectar deficiencias y carencias en la forma de recopilar los datos en el ámbito de la cultura con el fin de proponer mejoras y sistemas adecuados a las instituciones .</a:t>
            </a:r>
          </a:p>
          <a:p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67700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E7BA3-0B27-1047-85D8-3887B9EA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Conjunto de datos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035B3C-6132-3543-8365-EB6D76E6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Procedencia: </a:t>
            </a:r>
            <a:r>
              <a:rPr lang="es-ES" dirty="0">
                <a:hlinkClick r:id="rId2"/>
              </a:rPr>
              <a:t>https://opendata-ajuntament.barcelona.cat/es</a:t>
            </a:r>
            <a:r>
              <a:rPr lang="es-ES" dirty="0"/>
              <a:t> </a:t>
            </a:r>
          </a:p>
          <a:p>
            <a:r>
              <a:rPr lang="es-ES" dirty="0"/>
              <a:t>Ámbito: Exposiciones temporales en Barcelona.</a:t>
            </a:r>
          </a:p>
          <a:p>
            <a:r>
              <a:rPr lang="es-ES" dirty="0" err="1"/>
              <a:t>Timeline</a:t>
            </a:r>
            <a:r>
              <a:rPr lang="es-ES" dirty="0"/>
              <a:t>: 2010 al 2022 </a:t>
            </a:r>
          </a:p>
          <a:p>
            <a:r>
              <a:rPr lang="es-ES" dirty="0"/>
              <a:t>Registros: 2180 filas 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37B730-6C10-0B47-8E55-AF6606F7B1EC}"/>
              </a:ext>
            </a:extLst>
          </p:cNvPr>
          <p:cNvSpPr txBox="1"/>
          <p:nvPr/>
        </p:nvSpPr>
        <p:spPr>
          <a:xfrm>
            <a:off x="6656832" y="987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5" name="Picture 2" descr="El MARQ, un proyecto consolidado, mira al pasado con los lenguajes del arte del siglo XXI.">
            <a:extLst>
              <a:ext uri="{FF2B5EF4-FFF2-40B4-BE49-F238E27FC236}">
                <a16:creationId xmlns:a16="http://schemas.microsoft.com/office/drawing/2014/main" id="{B7477236-12E2-B34D-B0A7-675BDFBE3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4069080"/>
            <a:ext cx="9067800" cy="27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31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30F820D-7965-9045-B7DF-7D542B23F60E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88161"/>
            <a:ext cx="12192000" cy="6169839"/>
            <a:chOff x="0" y="-1"/>
            <a:chExt cx="12192000" cy="616983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3E51963-A489-354D-AE3B-5BB0A8BA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658252" cy="3429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4B01880-828A-D244-BBC2-DBF25D606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2"/>
            <a:stretch/>
          </p:blipFill>
          <p:spPr>
            <a:xfrm>
              <a:off x="5740924" y="-1"/>
              <a:ext cx="6451076" cy="3428999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72CE05B-B104-A941-87B9-9362DF5F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12783"/>
              <a:ext cx="6659553" cy="2757055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42524407-6DCF-3F4D-9FB9-150DE0CED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31"/>
            <a:stretch/>
          </p:blipFill>
          <p:spPr>
            <a:xfrm>
              <a:off x="5740922" y="3412780"/>
              <a:ext cx="6451077" cy="2757057"/>
            </a:xfrm>
            <a:prstGeom prst="rect">
              <a:avLst/>
            </a:prstGeom>
          </p:spPr>
        </p:pic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84FECC08-8316-344D-B5EC-550ECA5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22" y="-2444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r>
              <a:rPr lang="es-ES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partida</a:t>
            </a:r>
            <a:endParaRPr lang="es-E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5490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808</Words>
  <Application>Microsoft Macintosh PowerPoint</Application>
  <PresentationFormat>Panorámica</PresentationFormat>
  <Paragraphs>220</Paragraphs>
  <Slides>37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Helvetica Neue</vt:lpstr>
      <vt:lpstr>Montserrat</vt:lpstr>
      <vt:lpstr>Times New Roman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¿Qué puede aportar  el Machine Learning en el ámbito  de la cultura y la creación?</vt:lpstr>
      <vt:lpstr>SUMARIO</vt:lpstr>
      <vt:lpstr>Objetivos</vt:lpstr>
      <vt:lpstr>Conjunto de datos</vt:lpstr>
      <vt:lpstr>Dataframe de partida</vt:lpstr>
      <vt:lpstr>Variables</vt:lpstr>
      <vt:lpstr>Limpieza de datos</vt:lpstr>
      <vt:lpstr>Variables para el estudio</vt:lpstr>
      <vt:lpstr>EDA – exploratory data analysis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Preprocesado</vt:lpstr>
      <vt:lpstr>Métodos aplicados</vt:lpstr>
      <vt:lpstr>Dataframe para modelos</vt:lpstr>
      <vt:lpstr>Modelización</vt:lpstr>
      <vt:lpstr>Dataframe con clusters</vt:lpstr>
      <vt:lpstr>Comparación de Modelos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Cálculo del rendimiento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Esteban Andueza</dc:creator>
  <cp:lastModifiedBy>Esteban Andueza</cp:lastModifiedBy>
  <cp:revision>2</cp:revision>
  <dcterms:created xsi:type="dcterms:W3CDTF">2024-03-17T20:01:15Z</dcterms:created>
  <dcterms:modified xsi:type="dcterms:W3CDTF">2024-04-04T09:07:18Z</dcterms:modified>
</cp:coreProperties>
</file>